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949" r:id="rId2"/>
    <p:sldId id="1104" r:id="rId3"/>
    <p:sldId id="1103" r:id="rId4"/>
    <p:sldId id="266" r:id="rId5"/>
    <p:sldId id="269" r:id="rId6"/>
    <p:sldId id="1078" r:id="rId7"/>
    <p:sldId id="1077" r:id="rId8"/>
    <p:sldId id="260" r:id="rId9"/>
    <p:sldId id="1098" r:id="rId10"/>
    <p:sldId id="1096" r:id="rId11"/>
    <p:sldId id="258" r:id="rId12"/>
    <p:sldId id="1079" r:id="rId13"/>
    <p:sldId id="1081" r:id="rId14"/>
    <p:sldId id="1091" r:id="rId15"/>
    <p:sldId id="1099" r:id="rId16"/>
    <p:sldId id="994" r:id="rId17"/>
    <p:sldId id="1056" r:id="rId18"/>
    <p:sldId id="1101" r:id="rId19"/>
    <p:sldId id="1082" r:id="rId20"/>
    <p:sldId id="1087" r:id="rId21"/>
    <p:sldId id="1085" r:id="rId22"/>
    <p:sldId id="1088" r:id="rId23"/>
    <p:sldId id="956" r:id="rId24"/>
    <p:sldId id="1054" r:id="rId25"/>
    <p:sldId id="1100" r:id="rId26"/>
    <p:sldId id="1009" r:id="rId27"/>
    <p:sldId id="1094" r:id="rId28"/>
    <p:sldId id="1030" r:id="rId29"/>
    <p:sldId id="1097" r:id="rId30"/>
    <p:sldId id="1102" r:id="rId31"/>
    <p:sldId id="9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58676A-A37C-45F9-A6E9-FA682D5F50C6}">
          <p14:sldIdLst>
            <p14:sldId id="949"/>
            <p14:sldId id="1104"/>
            <p14:sldId id="1103"/>
            <p14:sldId id="266"/>
            <p14:sldId id="269"/>
            <p14:sldId id="1078"/>
            <p14:sldId id="1077"/>
            <p14:sldId id="260"/>
            <p14:sldId id="1098"/>
            <p14:sldId id="1096"/>
            <p14:sldId id="258"/>
            <p14:sldId id="1079"/>
            <p14:sldId id="1081"/>
            <p14:sldId id="1091"/>
            <p14:sldId id="1099"/>
            <p14:sldId id="994"/>
            <p14:sldId id="1056"/>
            <p14:sldId id="1101"/>
            <p14:sldId id="1082"/>
            <p14:sldId id="1087"/>
            <p14:sldId id="1085"/>
            <p14:sldId id="1088"/>
            <p14:sldId id="956"/>
            <p14:sldId id="1054"/>
            <p14:sldId id="1100"/>
            <p14:sldId id="1009"/>
            <p14:sldId id="1094"/>
            <p14:sldId id="1030"/>
            <p14:sldId id="1097"/>
            <p14:sldId id="1102"/>
            <p14:sldId id="984"/>
          </p14:sldIdLst>
        </p14:section>
        <p14:section name="Default Section" id="{17F48336-C209-7144-840E-79FAD254572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E035D"/>
    <a:srgbClr val="C5C5C5"/>
    <a:srgbClr val="1C0F51"/>
    <a:srgbClr val="FFFFFF"/>
    <a:srgbClr val="1C0957"/>
    <a:srgbClr val="17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6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r-nas\public\SERP\Reports\ATSI_ASR\2017\Report%20figures\ATSI%20ASR%20general%20figur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Ward\AppData\Roaming\Microsoft\Excel\Copy%20of%20ATSI_cascade_prelim_outputsv3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Ward\Desktop\Copy%20of%20ATSI_cascade_prelim_outputsv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r-nas\public\SERP\Reports\ASR\2018\Report%20Figures\ASR%20HIV%20figures%201909201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Ward\AppData\Local\Microsoft\Windows\Temporary%20Internet%20Files\Content.Outlook\707U2OK0\Indiegnous_Charts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Ward\Desktop\Indiegnous_Charts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Ward\AppData\Local\Microsoft\Windows\Temporary%20Internet%20Files\Content.Outlook\707U2OK0\All_Charts%20(003).xlsm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Ward\AppData\Local\Microsoft\Windows\Temporary%20Internet%20Files\Content.Outlook\707U2OK0\All_Charts%20(003).xlsm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'Figure 1'!$C$3</c:f>
              <c:strCache>
                <c:ptCount val="1"/>
                <c:pt idx="0">
                  <c:v>Non-Indigenous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'Figure 1'!$A$4:$A$6</c:f>
              <c:strCache>
                <c:ptCount val="3"/>
                <c:pt idx="0">
                  <c:v>Major cities</c:v>
                </c:pt>
                <c:pt idx="1">
                  <c:v>Inner and outer regional</c:v>
                </c:pt>
                <c:pt idx="2">
                  <c:v>Remote and very remote</c:v>
                </c:pt>
              </c:strCache>
            </c:strRef>
          </c:cat>
          <c:val>
            <c:numRef>
              <c:f>'Figure 1'!$C$4:$C$6</c:f>
              <c:numCache>
                <c:formatCode>0.0</c:formatCode>
                <c:ptCount val="3"/>
                <c:pt idx="0">
                  <c:v>71.2</c:v>
                </c:pt>
                <c:pt idx="1">
                  <c:v>26.7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3-4957-9152-4E729A5343A9}"/>
            </c:ext>
          </c:extLst>
        </c:ser>
        <c:ser>
          <c:idx val="0"/>
          <c:order val="1"/>
          <c:tx>
            <c:strRef>
              <c:f>'Figure 1'!$B$3</c:f>
              <c:strCache>
                <c:ptCount val="1"/>
                <c:pt idx="0">
                  <c:v>Aboriginal and Torres Strait Islander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'Figure 1'!$A$4:$A$6</c:f>
              <c:strCache>
                <c:ptCount val="3"/>
                <c:pt idx="0">
                  <c:v>Major cities</c:v>
                </c:pt>
                <c:pt idx="1">
                  <c:v>Inner and outer regional</c:v>
                </c:pt>
                <c:pt idx="2">
                  <c:v>Remote and very remote</c:v>
                </c:pt>
              </c:strCache>
            </c:strRef>
          </c:cat>
          <c:val>
            <c:numRef>
              <c:f>'Figure 1'!$B$4:$B$6</c:f>
              <c:numCache>
                <c:formatCode>0.0</c:formatCode>
                <c:ptCount val="3"/>
                <c:pt idx="0">
                  <c:v>35.200000000000003</c:v>
                </c:pt>
                <c:pt idx="1">
                  <c:v>44.7</c:v>
                </c:pt>
                <c:pt idx="2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63-4957-9152-4E729A534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32"/>
        <c:axId val="126329344"/>
        <c:axId val="83840960"/>
      </c:barChart>
      <c:catAx>
        <c:axId val="1263293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r>
                  <a:rPr lang="en-US">
                    <a:solidFill>
                      <a:srgbClr val="0000FF"/>
                    </a:solidFill>
                  </a:rPr>
                  <a:t>Area of residence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FF"/>
                </a:solidFill>
              </a:defRPr>
            </a:pPr>
            <a:endParaRPr lang="en-US"/>
          </a:p>
        </c:txPr>
        <c:crossAx val="83840960"/>
        <c:crosses val="autoZero"/>
        <c:auto val="1"/>
        <c:lblAlgn val="ctr"/>
        <c:lblOffset val="100"/>
        <c:noMultiLvlLbl val="0"/>
      </c:catAx>
      <c:valAx>
        <c:axId val="8384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r>
                  <a:rPr lang="en-US">
                    <a:solidFill>
                      <a:srgbClr val="0000FF"/>
                    </a:solidFill>
                  </a:rPr>
                  <a:t>Percentage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FF"/>
                </a:solidFill>
              </a:defRPr>
            </a:pPr>
            <a:endParaRPr lang="en-US"/>
          </a:p>
        </c:txPr>
        <c:crossAx val="1263293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solidFill>
                <a:srgbClr val="0000FF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48249042219345E-2"/>
          <c:y val="3.1946739910377837E-2"/>
          <c:w val="0.90335175095778064"/>
          <c:h val="0.883801956861608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Sheet1!$M$17:$M$26</c:f>
              <c:strCache>
                <c:ptCount val="9"/>
                <c:pt idx="0">
                  <c:v>PLWH</c:v>
                </c:pt>
                <c:pt idx="1">
                  <c:v>PDWH</c:v>
                </c:pt>
                <c:pt idx="4">
                  <c:v>In care</c:v>
                </c:pt>
                <c:pt idx="6">
                  <c:v>Retained </c:v>
                </c:pt>
                <c:pt idx="8">
                  <c:v>Suppressed </c:v>
                </c:pt>
              </c:strCache>
            </c:strRef>
          </c:cat>
          <c:val>
            <c:numRef>
              <c:f>Sheet1!$N$17:$N$26</c:f>
              <c:numCache>
                <c:formatCode>General</c:formatCode>
                <c:ptCount val="10"/>
                <c:pt idx="0">
                  <c:v>655</c:v>
                </c:pt>
                <c:pt idx="1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5-45F4-9377-A73552637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900920"/>
        <c:axId val="705901248"/>
      </c:barChart>
      <c:catAx>
        <c:axId val="70590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901248"/>
        <c:crosses val="autoZero"/>
        <c:auto val="1"/>
        <c:lblAlgn val="ctr"/>
        <c:lblOffset val="100"/>
        <c:noMultiLvlLbl val="0"/>
      </c:catAx>
      <c:valAx>
        <c:axId val="70590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9009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84645669291346E-2"/>
          <c:y val="0.15568137336156337"/>
          <c:w val="0.93634600022823233"/>
          <c:h val="0.695626443968385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Sheet1!$M$17:$M$22</c:f>
              <c:strCache>
                <c:ptCount val="6"/>
                <c:pt idx="0">
                  <c:v>PLWH</c:v>
                </c:pt>
                <c:pt idx="1">
                  <c:v>PDWH</c:v>
                </c:pt>
                <c:pt idx="2">
                  <c:v>In care </c:v>
                </c:pt>
                <c:pt idx="3">
                  <c:v>retained in care </c:v>
                </c:pt>
                <c:pt idx="4">
                  <c:v>treatment </c:v>
                </c:pt>
                <c:pt idx="5">
                  <c:v>suppessed</c:v>
                </c:pt>
              </c:strCache>
            </c:strRef>
          </c:cat>
          <c:val>
            <c:numRef>
              <c:f>Sheet1!$N$17:$N$22</c:f>
              <c:numCache>
                <c:formatCode>General</c:formatCode>
                <c:ptCount val="6"/>
                <c:pt idx="0">
                  <c:v>655</c:v>
                </c:pt>
                <c:pt idx="1">
                  <c:v>595</c:v>
                </c:pt>
                <c:pt idx="2">
                  <c:v>368</c:v>
                </c:pt>
                <c:pt idx="3">
                  <c:v>280</c:v>
                </c:pt>
                <c:pt idx="4">
                  <c:v>240</c:v>
                </c:pt>
                <c:pt idx="5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B-4EE6-9BF5-9B9D5AAA4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900920"/>
        <c:axId val="705901248"/>
      </c:barChart>
      <c:catAx>
        <c:axId val="70590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901248"/>
        <c:crosses val="autoZero"/>
        <c:auto val="1"/>
        <c:lblAlgn val="ctr"/>
        <c:lblOffset val="100"/>
        <c:noMultiLvlLbl val="0"/>
      </c:catAx>
      <c:valAx>
        <c:axId val="70590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90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617033188404075E-2"/>
          <c:y val="3.7491314749800629E-2"/>
          <c:w val="0.88633222725254979"/>
          <c:h val="0.78946293529374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Figure_1.4.1!$B$23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6171A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E2-48FA-8E0A-A01F25B266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88%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E2-48FA-8E0A-A01F25B266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E2-48FA-8E0A-A01F25B266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E2-48FA-8E0A-A01F25B266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91%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E2-48FA-8E0A-A01F25B2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3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Figure_1.4.1!$D$6:$D$20</c:f>
                <c:numCache>
                  <c:formatCode>General</c:formatCode>
                  <c:ptCount val="15"/>
                  <c:pt idx="0">
                    <c:v>2492.6808202225002</c:v>
                  </c:pt>
                  <c:pt idx="1">
                    <c:v>2651.6304129240998</c:v>
                  </c:pt>
                  <c:pt idx="2">
                    <c:v>2830.6387612401013</c:v>
                  </c:pt>
                  <c:pt idx="3">
                    <c:v>3174.9773231717991</c:v>
                  </c:pt>
                  <c:pt idx="4">
                    <c:v>3378.9153080969991</c:v>
                  </c:pt>
                  <c:pt idx="5">
                    <c:v>3580.3095031232006</c:v>
                  </c:pt>
                  <c:pt idx="6">
                    <c:v>914.27441700249983</c:v>
                  </c:pt>
                  <c:pt idx="7">
                    <c:v>945.05372661949878</c:v>
                  </c:pt>
                  <c:pt idx="8">
                    <c:v>972.56496549069925</c:v>
                  </c:pt>
                  <c:pt idx="9">
                    <c:v>3320.9310614768001</c:v>
                  </c:pt>
                  <c:pt idx="10">
                    <c:v>3518.2846929463994</c:v>
                  </c:pt>
                  <c:pt idx="11">
                    <c:v>3733.2256487526975</c:v>
                  </c:pt>
                  <c:pt idx="12">
                    <c:v>961.29554396969979</c:v>
                  </c:pt>
                  <c:pt idx="13">
                    <c:v>1002.0391977922009</c:v>
                  </c:pt>
                  <c:pt idx="14">
                    <c:v>1038.6319214102987</c:v>
                  </c:pt>
                </c:numCache>
              </c:numRef>
            </c:plus>
            <c:minus>
              <c:numRef>
                <c:f>Figure_1.4.1!$C$6:$C$20</c:f>
                <c:numCache>
                  <c:formatCode>General</c:formatCode>
                  <c:ptCount val="15"/>
                  <c:pt idx="0">
                    <c:v>2456.4904985020003</c:v>
                  </c:pt>
                  <c:pt idx="1">
                    <c:v>2618.254389987098</c:v>
                  </c:pt>
                  <c:pt idx="2">
                    <c:v>2796.6653874242984</c:v>
                  </c:pt>
                  <c:pt idx="3">
                    <c:v>2972.7921037396009</c:v>
                  </c:pt>
                  <c:pt idx="4">
                    <c:v>3178.8929804876025</c:v>
                  </c:pt>
                  <c:pt idx="5">
                    <c:v>3404.6448191614982</c:v>
                  </c:pt>
                  <c:pt idx="6">
                    <c:v>910.24928987349995</c:v>
                  </c:pt>
                  <c:pt idx="7">
                    <c:v>940.89957208020132</c:v>
                  </c:pt>
                  <c:pt idx="8">
                    <c:v>968.295807853101</c:v>
                  </c:pt>
                  <c:pt idx="9">
                    <c:v>3058.2282840383996</c:v>
                  </c:pt>
                  <c:pt idx="10">
                    <c:v>3244.2702603215002</c:v>
                  </c:pt>
                  <c:pt idx="11">
                    <c:v>3443.4143718770028</c:v>
                  </c:pt>
                  <c:pt idx="12">
                    <c:v>946.15382725349991</c:v>
                  </c:pt>
                  <c:pt idx="13">
                    <c:v>987.1477717828966</c:v>
                  </c:pt>
                  <c:pt idx="14">
                    <c:v>1024.4379849809993</c:v>
                  </c:pt>
                </c:numCache>
              </c:numRef>
            </c:minus>
          </c:errBars>
          <c:cat>
            <c:strRef>
              <c:f>Figure_1.4.1!$A$24:$A$28</c:f>
              <c:strCache>
                <c:ptCount val="5"/>
                <c:pt idx="0">
                  <c:v>Living with HIV</c:v>
                </c:pt>
                <c:pt idx="1">
                  <c:v>Living with HIV and diagnosed </c:v>
                </c:pt>
                <c:pt idx="2">
                  <c:v>Retained in care</c:v>
                </c:pt>
                <c:pt idx="3">
                  <c:v>Receiving antiretroviral therapy</c:v>
                </c:pt>
                <c:pt idx="4">
                  <c:v>Supressed viral load</c:v>
                </c:pt>
              </c:strCache>
            </c:strRef>
          </c:cat>
          <c:val>
            <c:numRef>
              <c:f>Figure_1.4.1!$B$24:$B$28</c:f>
              <c:numCache>
                <c:formatCode>0</c:formatCode>
                <c:ptCount val="5"/>
                <c:pt idx="0">
                  <c:v>25542.733810064801</c:v>
                </c:pt>
                <c:pt idx="1">
                  <c:v>22583.221344655401</c:v>
                </c:pt>
                <c:pt idx="2">
                  <c:v>21454.060277422599</c:v>
                </c:pt>
                <c:pt idx="3">
                  <c:v>19164.444444444402</c:v>
                </c:pt>
                <c:pt idx="4">
                  <c:v>17505.336164189699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E2-48FA-8E0A-A01F25B2660D}"/>
            </c:ext>
          </c:extLst>
        </c:ser>
        <c:ser>
          <c:idx val="1"/>
          <c:order val="1"/>
          <c:tx>
            <c:strRef>
              <c:f>Figure_1.4.1!$C$23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B22318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E2-48FA-8E0A-A01F25B266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89%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E2-48FA-8E0A-A01F25B266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E2-48FA-8E0A-A01F25B266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E2-48FA-8E0A-A01F25B2660D}"/>
                </c:ext>
              </c:extLst>
            </c:dLbl>
            <c:dLbl>
              <c:idx val="4"/>
              <c:layout>
                <c:manualLayout>
                  <c:x val="-1.0185068640268645E-16"/>
                  <c:y val="0.30367368661780525"/>
                </c:manualLayout>
              </c:layout>
              <c:tx>
                <c:rich>
                  <a:bodyPr/>
                  <a:lstStyle/>
                  <a:p>
                    <a:r>
                      <a:rPr lang="en-US" sz="3200"/>
                      <a:t>93%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E2-48FA-8E0A-A01F25B2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3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Figure_1.4.1!$D$11:$D$15</c:f>
                <c:numCache>
                  <c:formatCode>General</c:formatCode>
                  <c:ptCount val="5"/>
                  <c:pt idx="0">
                    <c:v>3580.3095031232006</c:v>
                  </c:pt>
                  <c:pt idx="1">
                    <c:v>914.27441700249983</c:v>
                  </c:pt>
                  <c:pt idx="2">
                    <c:v>945.05372661949878</c:v>
                  </c:pt>
                  <c:pt idx="3">
                    <c:v>972.56496549069925</c:v>
                  </c:pt>
                  <c:pt idx="4">
                    <c:v>3320.9310614768001</c:v>
                  </c:pt>
                </c:numCache>
              </c:numRef>
            </c:plus>
            <c:minus>
              <c:numRef>
                <c:f>Figure_1.4.1!$C$11:$C$15</c:f>
                <c:numCache>
                  <c:formatCode>General</c:formatCode>
                  <c:ptCount val="5"/>
                  <c:pt idx="0">
                    <c:v>3404.6448191614982</c:v>
                  </c:pt>
                  <c:pt idx="1">
                    <c:v>910.24928987349995</c:v>
                  </c:pt>
                  <c:pt idx="2">
                    <c:v>940.89957208020132</c:v>
                  </c:pt>
                  <c:pt idx="3">
                    <c:v>968.295807853101</c:v>
                  </c:pt>
                  <c:pt idx="4">
                    <c:v>3058.2282840383996</c:v>
                  </c:pt>
                </c:numCache>
              </c:numRef>
            </c:minus>
          </c:errBars>
          <c:cat>
            <c:strRef>
              <c:f>Figure_1.4.1!$A$24:$A$28</c:f>
              <c:strCache>
                <c:ptCount val="5"/>
                <c:pt idx="0">
                  <c:v>Living with HIV</c:v>
                </c:pt>
                <c:pt idx="1">
                  <c:v>Living with HIV and diagnosed </c:v>
                </c:pt>
                <c:pt idx="2">
                  <c:v>Retained in care</c:v>
                </c:pt>
                <c:pt idx="3">
                  <c:v>Receiving antiretroviral therapy</c:v>
                </c:pt>
                <c:pt idx="4">
                  <c:v>Supressed viral load</c:v>
                </c:pt>
              </c:strCache>
            </c:strRef>
          </c:cat>
          <c:val>
            <c:numRef>
              <c:f>Figure_1.4.1!$C$24:$C$28</c:f>
              <c:numCache>
                <c:formatCode>0</c:formatCode>
                <c:ptCount val="5"/>
                <c:pt idx="0">
                  <c:v>26577.802954139901</c:v>
                </c:pt>
                <c:pt idx="1">
                  <c:v>23644.0485520353</c:v>
                </c:pt>
                <c:pt idx="2">
                  <c:v>22461.846124433501</c:v>
                </c:pt>
                <c:pt idx="3">
                  <c:v>20413.4093067426</c:v>
                </c:pt>
                <c:pt idx="4">
                  <c:v>18944.603057065098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FE2-48FA-8E0A-A01F25B2660D}"/>
            </c:ext>
          </c:extLst>
        </c:ser>
        <c:ser>
          <c:idx val="2"/>
          <c:order val="2"/>
          <c:tx>
            <c:strRef>
              <c:f>Figure_1.4.1!$D$23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04F0E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E2-48FA-8E0A-A01F25B266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89%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E2-48FA-8E0A-A01F25B266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E2-48FA-8E0A-A01F25B266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87%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E2-48FA-8E0A-A01F25B266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E2-48FA-8E0A-A01F25B2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Figure_1.4.1!$D$16:$D$20</c:f>
                <c:numCache>
                  <c:formatCode>General</c:formatCode>
                  <c:ptCount val="5"/>
                  <c:pt idx="0">
                    <c:v>3518.2846929463994</c:v>
                  </c:pt>
                  <c:pt idx="1">
                    <c:v>3733.2256487526975</c:v>
                  </c:pt>
                  <c:pt idx="2">
                    <c:v>961.29554396969979</c:v>
                  </c:pt>
                  <c:pt idx="3">
                    <c:v>1002.0391977922009</c:v>
                  </c:pt>
                  <c:pt idx="4">
                    <c:v>1038.6319214102987</c:v>
                  </c:pt>
                </c:numCache>
              </c:numRef>
            </c:plus>
            <c:minus>
              <c:numRef>
                <c:f>Figure_1.4.1!$C$16:$C$20</c:f>
                <c:numCache>
                  <c:formatCode>General</c:formatCode>
                  <c:ptCount val="5"/>
                  <c:pt idx="0">
                    <c:v>3244.2702603215002</c:v>
                  </c:pt>
                  <c:pt idx="1">
                    <c:v>3443.4143718770028</c:v>
                  </c:pt>
                  <c:pt idx="2">
                    <c:v>946.15382725349991</c:v>
                  </c:pt>
                  <c:pt idx="3">
                    <c:v>987.1477717828966</c:v>
                  </c:pt>
                  <c:pt idx="4">
                    <c:v>1024.4379849809993</c:v>
                  </c:pt>
                </c:numCache>
              </c:numRef>
            </c:minus>
          </c:errBars>
          <c:cat>
            <c:strRef>
              <c:f>Figure_1.4.1!$A$24:$A$28</c:f>
              <c:strCache>
                <c:ptCount val="5"/>
                <c:pt idx="0">
                  <c:v>Living with HIV</c:v>
                </c:pt>
                <c:pt idx="1">
                  <c:v>Living with HIV and diagnosed </c:v>
                </c:pt>
                <c:pt idx="2">
                  <c:v>Retained in care</c:v>
                </c:pt>
                <c:pt idx="3">
                  <c:v>Receiving antiretroviral therapy</c:v>
                </c:pt>
                <c:pt idx="4">
                  <c:v>Supressed viral load</c:v>
                </c:pt>
              </c:strCache>
            </c:strRef>
          </c:cat>
          <c:val>
            <c:numRef>
              <c:f>Figure_1.4.1!$D$24:$D$28</c:f>
              <c:numCache>
                <c:formatCode>0</c:formatCode>
                <c:ptCount val="5"/>
                <c:pt idx="0">
                  <c:v>27545.455422966399</c:v>
                </c:pt>
                <c:pt idx="1">
                  <c:v>24646.1724380905</c:v>
                </c:pt>
                <c:pt idx="2">
                  <c:v>23413.863816185902</c:v>
                </c:pt>
                <c:pt idx="3">
                  <c:v>21560</c:v>
                </c:pt>
                <c:pt idx="4">
                  <c:v>20411.798276592701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FE2-48FA-8E0A-A01F25B2660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345536"/>
        <c:axId val="153065088"/>
      </c:barChart>
      <c:catAx>
        <c:axId val="15334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065088"/>
        <c:crosses val="autoZero"/>
        <c:auto val="1"/>
        <c:lblAlgn val="ctr"/>
        <c:lblOffset val="100"/>
        <c:noMultiLvlLbl val="0"/>
      </c:catAx>
      <c:valAx>
        <c:axId val="153065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people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533455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1.1.1'!$B$3</c:f>
              <c:strCache>
                <c:ptCount val="1"/>
                <c:pt idx="0">
                  <c:v>Chlamydia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'Figure 1.1.1'!$A$4:$A$11</c:f>
              <c:strCache>
                <c:ptCount val="8"/>
                <c:pt idx="0">
                  <c:v>Australian Capital Territory</c:v>
                </c:pt>
                <c:pt idx="1">
                  <c:v>New South Wales</c:v>
                </c:pt>
                <c:pt idx="2">
                  <c:v>Northern Territory</c:v>
                </c:pt>
                <c:pt idx="3">
                  <c:v>Queensland</c:v>
                </c:pt>
                <c:pt idx="4">
                  <c:v>South Australia</c:v>
                </c:pt>
                <c:pt idx="5">
                  <c:v>Tasmania</c:v>
                </c:pt>
                <c:pt idx="6">
                  <c:v>Victoria</c:v>
                </c:pt>
                <c:pt idx="7">
                  <c:v>Western Australia</c:v>
                </c:pt>
              </c:strCache>
            </c:strRef>
          </c:cat>
          <c:val>
            <c:numRef>
              <c:f>'Figure 1.1.1'!$B$4:$B$11</c:f>
              <c:numCache>
                <c:formatCode>0.0</c:formatCode>
                <c:ptCount val="8"/>
                <c:pt idx="0">
                  <c:v>76.261940002441406</c:v>
                </c:pt>
                <c:pt idx="1">
                  <c:v>15.051017761230469</c:v>
                </c:pt>
                <c:pt idx="2">
                  <c:v>91.601051330566406</c:v>
                </c:pt>
                <c:pt idx="3">
                  <c:v>60.542850494384766</c:v>
                </c:pt>
                <c:pt idx="4">
                  <c:v>90.866035461425781</c:v>
                </c:pt>
                <c:pt idx="5">
                  <c:v>4.7408370971679688</c:v>
                </c:pt>
                <c:pt idx="6">
                  <c:v>0.15047454833984375</c:v>
                </c:pt>
                <c:pt idx="7">
                  <c:v>95.180511474609375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8-4936-A68D-474D89D95C51}"/>
            </c:ext>
          </c:extLst>
        </c:ser>
        <c:ser>
          <c:idx val="1"/>
          <c:order val="1"/>
          <c:tx>
            <c:strRef>
              <c:f>'Figure 1.1.1'!$C$3</c:f>
              <c:strCache>
                <c:ptCount val="1"/>
                <c:pt idx="0">
                  <c:v>Gonorrhoea</c:v>
                </c:pt>
              </c:strCache>
            </c:strRef>
          </c:tx>
          <c:spPr>
            <a:solidFill>
              <a:srgbClr val="005A74"/>
            </a:solidFill>
            <a:ln>
              <a:noFill/>
            </a:ln>
          </c:spPr>
          <c:invertIfNegative val="0"/>
          <c:cat>
            <c:strRef>
              <c:f>'Figure 1.1.1'!$A$4:$A$11</c:f>
              <c:strCache>
                <c:ptCount val="8"/>
                <c:pt idx="0">
                  <c:v>Australian Capital Territory</c:v>
                </c:pt>
                <c:pt idx="1">
                  <c:v>New South Wales</c:v>
                </c:pt>
                <c:pt idx="2">
                  <c:v>Northern Territory</c:v>
                </c:pt>
                <c:pt idx="3">
                  <c:v>Queensland</c:v>
                </c:pt>
                <c:pt idx="4">
                  <c:v>South Australia</c:v>
                </c:pt>
                <c:pt idx="5">
                  <c:v>Tasmania</c:v>
                </c:pt>
                <c:pt idx="6">
                  <c:v>Victoria</c:v>
                </c:pt>
                <c:pt idx="7">
                  <c:v>Western Australia</c:v>
                </c:pt>
              </c:strCache>
            </c:strRef>
          </c:cat>
          <c:val>
            <c:numRef>
              <c:f>'Figure 1.1.1'!$C$4:$C$11</c:f>
              <c:numCache>
                <c:formatCode>0.0</c:formatCode>
                <c:ptCount val="8"/>
                <c:pt idx="0">
                  <c:v>100</c:v>
                </c:pt>
                <c:pt idx="1">
                  <c:v>42.813755035400391</c:v>
                </c:pt>
                <c:pt idx="2">
                  <c:v>98.52020263671875</c:v>
                </c:pt>
                <c:pt idx="3">
                  <c:v>65.409675598144531</c:v>
                </c:pt>
                <c:pt idx="4">
                  <c:v>97.877357482910156</c:v>
                </c:pt>
                <c:pt idx="5">
                  <c:v>91.452987670898438</c:v>
                </c:pt>
                <c:pt idx="6">
                  <c:v>74.499664306640625</c:v>
                </c:pt>
                <c:pt idx="7">
                  <c:v>99.970062255859375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8-4936-A68D-474D89D95C51}"/>
            </c:ext>
          </c:extLst>
        </c:ser>
        <c:ser>
          <c:idx val="2"/>
          <c:order val="2"/>
          <c:tx>
            <c:strRef>
              <c:f>'Figure 1.1.1'!$D$3</c:f>
              <c:strCache>
                <c:ptCount val="1"/>
                <c:pt idx="0">
                  <c:v>Infectious syphilis</c:v>
                </c:pt>
              </c:strCache>
            </c:strRef>
          </c:tx>
          <c:spPr>
            <a:solidFill>
              <a:srgbClr val="6EB5C3"/>
            </a:solidFill>
          </c:spPr>
          <c:invertIfNegative val="0"/>
          <c:cat>
            <c:strRef>
              <c:f>'Figure 1.1.1'!$A$4:$A$11</c:f>
              <c:strCache>
                <c:ptCount val="8"/>
                <c:pt idx="0">
                  <c:v>Australian Capital Territory</c:v>
                </c:pt>
                <c:pt idx="1">
                  <c:v>New South Wales</c:v>
                </c:pt>
                <c:pt idx="2">
                  <c:v>Northern Territory</c:v>
                </c:pt>
                <c:pt idx="3">
                  <c:v>Queensland</c:v>
                </c:pt>
                <c:pt idx="4">
                  <c:v>South Australia</c:v>
                </c:pt>
                <c:pt idx="5">
                  <c:v>Tasmania</c:v>
                </c:pt>
                <c:pt idx="6">
                  <c:v>Victoria</c:v>
                </c:pt>
                <c:pt idx="7">
                  <c:v>Western Australia</c:v>
                </c:pt>
              </c:strCache>
            </c:strRef>
          </c:cat>
          <c:val>
            <c:numRef>
              <c:f>'Figure 1.1.1'!$D$4:$D$11</c:f>
              <c:numCache>
                <c:formatCode>0.0</c:formatCode>
                <c:ptCount val="8"/>
                <c:pt idx="0">
                  <c:v>0</c:v>
                </c:pt>
                <c:pt idx="1">
                  <c:v>86.64874267578125</c:v>
                </c:pt>
                <c:pt idx="2">
                  <c:v>99.689437866210938</c:v>
                </c:pt>
                <c:pt idx="3">
                  <c:v>94.459831237792969</c:v>
                </c:pt>
                <c:pt idx="4">
                  <c:v>100</c:v>
                </c:pt>
                <c:pt idx="5">
                  <c:v>100</c:v>
                </c:pt>
                <c:pt idx="6">
                  <c:v>92.994102478027344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8-4936-A68D-474D89D95C51}"/>
            </c:ext>
          </c:extLst>
        </c:ser>
        <c:ser>
          <c:idx val="3"/>
          <c:order val="3"/>
          <c:tx>
            <c:strRef>
              <c:f>'Figure 1.1.1'!$E$3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D2D00"/>
            </a:solidFill>
          </c:spPr>
          <c:invertIfNegative val="0"/>
          <c:cat>
            <c:strRef>
              <c:f>'Figure 1.1.1'!$A$4:$A$11</c:f>
              <c:strCache>
                <c:ptCount val="8"/>
                <c:pt idx="0">
                  <c:v>Australian Capital Territory</c:v>
                </c:pt>
                <c:pt idx="1">
                  <c:v>New South Wales</c:v>
                </c:pt>
                <c:pt idx="2">
                  <c:v>Northern Territory</c:v>
                </c:pt>
                <c:pt idx="3">
                  <c:v>Queensland</c:v>
                </c:pt>
                <c:pt idx="4">
                  <c:v>South Australia</c:v>
                </c:pt>
                <c:pt idx="5">
                  <c:v>Tasmania</c:v>
                </c:pt>
                <c:pt idx="6">
                  <c:v>Victoria</c:v>
                </c:pt>
                <c:pt idx="7">
                  <c:v>Western Australia</c:v>
                </c:pt>
              </c:strCache>
            </c:strRef>
          </c:cat>
          <c:val>
            <c:numRef>
              <c:f>'Figure 1.1.1'!$E$4:$E$11</c:f>
              <c:numCache>
                <c:formatCode>0.0</c:formatCode>
                <c:ptCount val="8"/>
                <c:pt idx="0">
                  <c:v>95.652175903320313</c:v>
                </c:pt>
                <c:pt idx="1">
                  <c:v>97.014923095703125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99.212600708007813</c:v>
                </c:pt>
                <c:pt idx="7">
                  <c:v>98.130844116210938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E8-4936-A68D-474D89D95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30880"/>
        <c:axId val="83843264"/>
      </c:barChart>
      <c:catAx>
        <c:axId val="126330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State/Territory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3843264"/>
        <c:crosses val="autoZero"/>
        <c:auto val="1"/>
        <c:lblAlgn val="ctr"/>
        <c:lblOffset val="100"/>
        <c:noMultiLvlLbl val="0"/>
      </c:catAx>
      <c:valAx>
        <c:axId val="83843264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Completeness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63308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3559694837951459"/>
          <c:y val="2.9758218955758808E-2"/>
          <c:w val="0.64498713573962829"/>
          <c:h val="0.72757116862033977"/>
        </c:manualLayout>
      </c:layout>
      <c:lineChart>
        <c:grouping val="standard"/>
        <c:varyColors val="0"/>
        <c:ser>
          <c:idx val="0"/>
          <c:order val="0"/>
          <c:tx>
            <c:strRef>
              <c:f>Figure_14!$B$3</c:f>
              <c:strCache>
                <c:ptCount val="1"/>
                <c:pt idx="0">
                  <c:v>Aboriginal and Torres Strait Islander</c:v>
                </c:pt>
              </c:strCache>
            </c:strRef>
          </c:tx>
          <c:spPr>
            <a:ln>
              <a:solidFill>
                <a:srgbClr val="E77165"/>
              </a:solidFill>
            </a:ln>
          </c:spPr>
          <c:marker>
            <c:symbol val="circle"/>
            <c:size val="7"/>
            <c:spPr>
              <a:solidFill>
                <a:srgbClr val="E77165"/>
              </a:solidFill>
              <a:ln>
                <a:noFill/>
              </a:ln>
            </c:spPr>
          </c:marker>
          <c:cat>
            <c:numRef>
              <c:f>Figure_14!$A$4:$A$13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Figure_14!$B$4:$B$13</c:f>
              <c:numCache>
                <c:formatCode>0.0</c:formatCode>
                <c:ptCount val="10"/>
                <c:pt idx="0">
                  <c:v>3.3706662654876709</c:v>
                </c:pt>
                <c:pt idx="1">
                  <c:v>4.5919551849365234</c:v>
                </c:pt>
                <c:pt idx="2">
                  <c:v>3.8039662837982178</c:v>
                </c:pt>
                <c:pt idx="3">
                  <c:v>3.865107536315918</c:v>
                </c:pt>
                <c:pt idx="4">
                  <c:v>4.9671635627746582</c:v>
                </c:pt>
                <c:pt idx="5">
                  <c:v>4.5916152000427246</c:v>
                </c:pt>
                <c:pt idx="6">
                  <c:v>5.4281520843505859</c:v>
                </c:pt>
                <c:pt idx="7">
                  <c:v>6.2463140487670898</c:v>
                </c:pt>
                <c:pt idx="8">
                  <c:v>6.5477895736694336</c:v>
                </c:pt>
                <c:pt idx="9">
                  <c:v>4.562654972076416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A-46A8-A567-302B7AB98C5C}"/>
            </c:ext>
          </c:extLst>
        </c:ser>
        <c:ser>
          <c:idx val="1"/>
          <c:order val="1"/>
          <c:tx>
            <c:strRef>
              <c:f>Figure_14!$C$3</c:f>
              <c:strCache>
                <c:ptCount val="1"/>
                <c:pt idx="0">
                  <c:v>Australian-born non-Indigenous</c:v>
                </c:pt>
              </c:strCache>
            </c:strRef>
          </c:tx>
          <c:spPr>
            <a:ln>
              <a:solidFill>
                <a:srgbClr val="56171A"/>
              </a:solidFill>
            </a:ln>
          </c:spPr>
          <c:marker>
            <c:spPr>
              <a:solidFill>
                <a:srgbClr val="56171A"/>
              </a:solidFill>
              <a:ln>
                <a:noFill/>
              </a:ln>
            </c:spPr>
          </c:marker>
          <c:cat>
            <c:numRef>
              <c:f>Figure_14!$A$4:$A$13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Figure_14!$C$4:$C$13</c:f>
              <c:numCache>
                <c:formatCode>0.0</c:formatCode>
                <c:ptCount val="10"/>
                <c:pt idx="0">
                  <c:v>3.4564306735992432</c:v>
                </c:pt>
                <c:pt idx="1">
                  <c:v>3.323206901550293</c:v>
                </c:pt>
                <c:pt idx="2">
                  <c:v>3.2042157649993896</c:v>
                </c:pt>
                <c:pt idx="3">
                  <c:v>3.5390849113464355</c:v>
                </c:pt>
                <c:pt idx="4">
                  <c:v>3.6839356422424316</c:v>
                </c:pt>
                <c:pt idx="5">
                  <c:v>3.4407343864440918</c:v>
                </c:pt>
                <c:pt idx="6">
                  <c:v>3.6938858032226563</c:v>
                </c:pt>
                <c:pt idx="7">
                  <c:v>3.1299171447753906</c:v>
                </c:pt>
                <c:pt idx="8">
                  <c:v>2.9591498374938965</c:v>
                </c:pt>
                <c:pt idx="9">
                  <c:v>2.7896723747253418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7A-46A8-A567-302B7AB98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555200"/>
        <c:axId val="245557120"/>
      </c:lineChart>
      <c:catAx>
        <c:axId val="24555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5557120"/>
        <c:crosses val="autoZero"/>
        <c:auto val="1"/>
        <c:lblAlgn val="ctr"/>
        <c:lblOffset val="100"/>
        <c:noMultiLvlLbl val="0"/>
      </c:catAx>
      <c:valAx>
        <c:axId val="245557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Age standardised rate per 100 000</a:t>
                </a:r>
              </a:p>
            </c:rich>
          </c:tx>
          <c:layout>
            <c:manualLayout>
              <c:xMode val="edge"/>
              <c:yMode val="edge"/>
              <c:x val="0.21092594437963935"/>
              <c:y val="9.397195675875544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5555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'[2018 ASR HIV figures 21082018.xlsx]Figure_15'!$C$4</c:f>
              <c:strCache>
                <c:ptCount val="1"/>
                <c:pt idx="0">
                  <c:v>Aboriginal and Torres Strait Islander</c:v>
                </c:pt>
              </c:strCache>
            </c:strRef>
          </c:tx>
          <c:dPt>
            <c:idx val="0"/>
            <c:bubble3D val="0"/>
            <c:spPr>
              <a:solidFill>
                <a:srgbClr val="56171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863-4B6B-A765-9B3A16CF6611}"/>
              </c:ext>
            </c:extLst>
          </c:dPt>
          <c:dPt>
            <c:idx val="1"/>
            <c:bubble3D val="0"/>
            <c:spPr>
              <a:solidFill>
                <a:srgbClr val="D95929"/>
              </a:solidFill>
            </c:spPr>
            <c:extLst>
              <c:ext xmlns:c16="http://schemas.microsoft.com/office/drawing/2014/chart" uri="{C3380CC4-5D6E-409C-BE32-E72D297353CC}">
                <c16:uniqueId val="{00000003-F863-4B6B-A765-9B3A16CF6611}"/>
              </c:ext>
            </c:extLst>
          </c:dPt>
          <c:dPt>
            <c:idx val="2"/>
            <c:bubble3D val="0"/>
            <c:spPr>
              <a:solidFill>
                <a:srgbClr val="AC2523"/>
              </a:solidFill>
            </c:spPr>
            <c:extLst>
              <c:ext xmlns:c16="http://schemas.microsoft.com/office/drawing/2014/chart" uri="{C3380CC4-5D6E-409C-BE32-E72D297353CC}">
                <c16:uniqueId val="{00000005-F863-4B6B-A765-9B3A16CF6611}"/>
              </c:ext>
            </c:extLst>
          </c:dPt>
          <c:dPt>
            <c:idx val="3"/>
            <c:bubble3D val="0"/>
            <c:spPr>
              <a:solidFill>
                <a:srgbClr val="E77165"/>
              </a:solidFill>
            </c:spPr>
            <c:extLst>
              <c:ext xmlns:c16="http://schemas.microsoft.com/office/drawing/2014/chart" uri="{C3380CC4-5D6E-409C-BE32-E72D297353CC}">
                <c16:uniqueId val="{00000007-F863-4B6B-A765-9B3A16CF6611}"/>
              </c:ext>
            </c:extLst>
          </c:dPt>
          <c:dPt>
            <c:idx val="4"/>
            <c:bubble3D val="0"/>
            <c:spPr>
              <a:solidFill>
                <a:srgbClr val="F4BCB6"/>
              </a:solidFill>
            </c:spPr>
            <c:extLst>
              <c:ext xmlns:c16="http://schemas.microsoft.com/office/drawing/2014/chart" uri="{C3380CC4-5D6E-409C-BE32-E72D297353CC}">
                <c16:uniqueId val="{00000009-F863-4B6B-A765-9B3A16CF6611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'[2018 ASR HIV figures 21082018.xlsx]Figure_15'!$A$5:$A$9</c:f>
              <c:strCache>
                <c:ptCount val="5"/>
                <c:pt idx="0">
                  <c:v>Male-to-male sex</c:v>
                </c:pt>
                <c:pt idx="1">
                  <c:v>Male-to-male sex and injecting drug use</c:v>
                </c:pt>
                <c:pt idx="2">
                  <c:v>Heterosexual sex</c:v>
                </c:pt>
                <c:pt idx="3">
                  <c:v>Injecting drug use</c:v>
                </c:pt>
                <c:pt idx="4">
                  <c:v>Other/undetermined</c:v>
                </c:pt>
              </c:strCache>
            </c:strRef>
          </c:cat>
          <c:val>
            <c:numRef>
              <c:f>'[2018 ASR HIV figures 21082018.xlsx]Figure_15'!$C$5:$C$9</c:f>
              <c:numCache>
                <c:formatCode>0%</c:formatCode>
                <c:ptCount val="5"/>
                <c:pt idx="0">
                  <c:v>0.45140000000000002</c:v>
                </c:pt>
                <c:pt idx="1">
                  <c:v>0.12</c:v>
                </c:pt>
                <c:pt idx="2">
                  <c:v>0.2114</c:v>
                </c:pt>
                <c:pt idx="3">
                  <c:v>0.17710000000000001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63-4B6B-A765-9B3A16CF6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AU" sz="1800"/>
              <a:t>Australian-born non-Indigenous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'[2018 ASR HIV figures 21082018.xlsx]Figure_15'!$B$4</c:f>
              <c:strCache>
                <c:ptCount val="1"/>
                <c:pt idx="0">
                  <c:v>Australian born non-Indigenous</c:v>
                </c:pt>
              </c:strCache>
            </c:strRef>
          </c:tx>
          <c:dPt>
            <c:idx val="0"/>
            <c:bubble3D val="0"/>
            <c:spPr>
              <a:solidFill>
                <a:srgbClr val="56171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A7B-4A12-B24D-323F01DE8314}"/>
              </c:ext>
            </c:extLst>
          </c:dPt>
          <c:dPt>
            <c:idx val="1"/>
            <c:bubble3D val="0"/>
            <c:spPr>
              <a:solidFill>
                <a:srgbClr val="D95929"/>
              </a:solidFill>
            </c:spPr>
            <c:extLst>
              <c:ext xmlns:c16="http://schemas.microsoft.com/office/drawing/2014/chart" uri="{C3380CC4-5D6E-409C-BE32-E72D297353CC}">
                <c16:uniqueId val="{00000003-2A7B-4A12-B24D-323F01DE8314}"/>
              </c:ext>
            </c:extLst>
          </c:dPt>
          <c:dPt>
            <c:idx val="2"/>
            <c:bubble3D val="0"/>
            <c:spPr>
              <a:solidFill>
                <a:srgbClr val="AC2523"/>
              </a:solidFill>
            </c:spPr>
            <c:extLst>
              <c:ext xmlns:c16="http://schemas.microsoft.com/office/drawing/2014/chart" uri="{C3380CC4-5D6E-409C-BE32-E72D297353CC}">
                <c16:uniqueId val="{00000005-2A7B-4A12-B24D-323F01DE8314}"/>
              </c:ext>
            </c:extLst>
          </c:dPt>
          <c:dPt>
            <c:idx val="3"/>
            <c:bubble3D val="0"/>
            <c:spPr>
              <a:solidFill>
                <a:srgbClr val="E77165"/>
              </a:solidFill>
            </c:spPr>
            <c:extLst>
              <c:ext xmlns:c16="http://schemas.microsoft.com/office/drawing/2014/chart" uri="{C3380CC4-5D6E-409C-BE32-E72D297353CC}">
                <c16:uniqueId val="{00000007-2A7B-4A12-B24D-323F01DE8314}"/>
              </c:ext>
            </c:extLst>
          </c:dPt>
          <c:dPt>
            <c:idx val="4"/>
            <c:bubble3D val="0"/>
            <c:spPr>
              <a:solidFill>
                <a:srgbClr val="F4BCB6"/>
              </a:solidFill>
            </c:spPr>
            <c:extLst>
              <c:ext xmlns:c16="http://schemas.microsoft.com/office/drawing/2014/chart" uri="{C3380CC4-5D6E-409C-BE32-E72D297353CC}">
                <c16:uniqueId val="{00000009-2A7B-4A12-B24D-323F01DE831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'[2018 ASR HIV figures 21082018.xlsx]Figure_15'!$A$5:$A$9</c:f>
              <c:strCache>
                <c:ptCount val="5"/>
                <c:pt idx="0">
                  <c:v>Male-to-male sex</c:v>
                </c:pt>
                <c:pt idx="1">
                  <c:v>Male-to-male sex and injecting drug use</c:v>
                </c:pt>
                <c:pt idx="2">
                  <c:v>Heterosexual sex</c:v>
                </c:pt>
                <c:pt idx="3">
                  <c:v>Injecting drug use</c:v>
                </c:pt>
                <c:pt idx="4">
                  <c:v>Other/undetermined</c:v>
                </c:pt>
              </c:strCache>
            </c:strRef>
          </c:cat>
          <c:val>
            <c:numRef>
              <c:f>'[2018 ASR HIV figures 21082018.xlsx]Figure_15'!$B$5:$B$9</c:f>
              <c:numCache>
                <c:formatCode>0%</c:formatCode>
                <c:ptCount val="5"/>
                <c:pt idx="0">
                  <c:v>0.70730000000000004</c:v>
                </c:pt>
                <c:pt idx="1">
                  <c:v>6.0499999999999998E-2</c:v>
                </c:pt>
                <c:pt idx="2">
                  <c:v>0.17519999999999999</c:v>
                </c:pt>
                <c:pt idx="3">
                  <c:v>2.6800000000000001E-2</c:v>
                </c:pt>
                <c:pt idx="4">
                  <c:v>3.0200000000000001E-2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7B-4A12-B24D-323F01DE8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16307961504806E-2"/>
          <c:y val="5.4034166666666661E-2"/>
          <c:w val="0.85908163712282914"/>
          <c:h val="0.79258666666666666"/>
        </c:manualLayout>
      </c:layout>
      <c:areaChart>
        <c:grouping val="stacked"/>
        <c:varyColors val="0"/>
        <c:ser>
          <c:idx val="2"/>
          <c:order val="1"/>
          <c:tx>
            <c:v>Alive Min</c:v>
          </c:tx>
          <c:spPr>
            <a:noFill/>
            <a:ln>
              <a:noFill/>
            </a:ln>
            <a:effectLst/>
          </c:spPr>
          <c:cat>
            <c:numRef>
              <c:f>[Indiegnous_Charts.xlsm]CHARTS!$B$132:$B$191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[Indiegnous_Charts.xlsm]CHARTS!$D$132:$D$191</c:f>
              <c:numCache>
                <c:formatCode>#,##0.00</c:formatCode>
                <c:ptCount val="38"/>
                <c:pt idx="0">
                  <c:v>0.130832</c:v>
                </c:pt>
                <c:pt idx="1">
                  <c:v>0.99992300000000001</c:v>
                </c:pt>
                <c:pt idx="2">
                  <c:v>3.2168369999999999</c:v>
                </c:pt>
                <c:pt idx="3">
                  <c:v>7.2504999999999997</c:v>
                </c:pt>
                <c:pt idx="4">
                  <c:v>13.092269999999999</c:v>
                </c:pt>
                <c:pt idx="5">
                  <c:v>20.984477999999999</c:v>
                </c:pt>
                <c:pt idx="6">
                  <c:v>30.621293999999999</c:v>
                </c:pt>
                <c:pt idx="7">
                  <c:v>41.182611000000001</c:v>
                </c:pt>
                <c:pt idx="8">
                  <c:v>52.322400000000002</c:v>
                </c:pt>
                <c:pt idx="9">
                  <c:v>62.201734000000002</c:v>
                </c:pt>
                <c:pt idx="10">
                  <c:v>71.805464999999998</c:v>
                </c:pt>
                <c:pt idx="11">
                  <c:v>81.101920000000007</c:v>
                </c:pt>
                <c:pt idx="12">
                  <c:v>87.378711999999993</c:v>
                </c:pt>
                <c:pt idx="13">
                  <c:v>92.117260000000002</c:v>
                </c:pt>
                <c:pt idx="14">
                  <c:v>95.872467</c:v>
                </c:pt>
                <c:pt idx="15">
                  <c:v>104.01452</c:v>
                </c:pt>
                <c:pt idx="16">
                  <c:v>114.75647600000001</c:v>
                </c:pt>
                <c:pt idx="17">
                  <c:v>128.18613199999999</c:v>
                </c:pt>
                <c:pt idx="18">
                  <c:v>140.31342000000001</c:v>
                </c:pt>
                <c:pt idx="19">
                  <c:v>153.45204799999999</c:v>
                </c:pt>
                <c:pt idx="20">
                  <c:v>166.06661</c:v>
                </c:pt>
                <c:pt idx="21">
                  <c:v>179.43597700000001</c:v>
                </c:pt>
                <c:pt idx="22">
                  <c:v>193.09752399999999</c:v>
                </c:pt>
                <c:pt idx="23">
                  <c:v>207.37845200000001</c:v>
                </c:pt>
                <c:pt idx="24">
                  <c:v>223.58877100000001</c:v>
                </c:pt>
                <c:pt idx="25">
                  <c:v>239.54299599999999</c:v>
                </c:pt>
                <c:pt idx="26">
                  <c:v>256.56632000000002</c:v>
                </c:pt>
                <c:pt idx="27">
                  <c:v>277.20714900000002</c:v>
                </c:pt>
                <c:pt idx="28">
                  <c:v>298.44799799999998</c:v>
                </c:pt>
                <c:pt idx="29">
                  <c:v>320.64342799999997</c:v>
                </c:pt>
                <c:pt idx="30">
                  <c:v>339.87933199999998</c:v>
                </c:pt>
                <c:pt idx="31">
                  <c:v>362.14445000000001</c:v>
                </c:pt>
                <c:pt idx="32">
                  <c:v>384.46008499999999</c:v>
                </c:pt>
                <c:pt idx="33">
                  <c:v>409.75265999999999</c:v>
                </c:pt>
                <c:pt idx="34">
                  <c:v>432.76609000000002</c:v>
                </c:pt>
                <c:pt idx="35">
                  <c:v>462.09270400000003</c:v>
                </c:pt>
                <c:pt idx="36">
                  <c:v>491.48442699999998</c:v>
                </c:pt>
                <c:pt idx="37">
                  <c:v>523.68370800000002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1-4443-BDDD-46429D6942B2}"/>
            </c:ext>
          </c:extLst>
        </c:ser>
        <c:ser>
          <c:idx val="4"/>
          <c:order val="2"/>
          <c:tx>
            <c:v>Alive Min-max</c:v>
          </c:tx>
          <c:spPr>
            <a:solidFill>
              <a:srgbClr val="69B023">
                <a:alpha val="20000"/>
              </a:srgbClr>
            </a:solidFill>
            <a:ln>
              <a:noFill/>
            </a:ln>
            <a:effectLst/>
          </c:spPr>
          <c:cat>
            <c:numRef>
              <c:f>[Indiegnous_Charts.xlsm]CHARTS!$B$132:$B$191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[Indiegnous_Charts.xlsm]CHARTS!$F$132:$F$191</c:f>
              <c:numCache>
                <c:formatCode>#,##0.00</c:formatCode>
                <c:ptCount val="38"/>
                <c:pt idx="0">
                  <c:v>1.5748279999999999</c:v>
                </c:pt>
                <c:pt idx="1">
                  <c:v>5.3889830000000005</c:v>
                </c:pt>
                <c:pt idx="2">
                  <c:v>10.253791</c:v>
                </c:pt>
                <c:pt idx="3">
                  <c:v>15.217224000000002</c:v>
                </c:pt>
                <c:pt idx="4">
                  <c:v>19.818333000000003</c:v>
                </c:pt>
                <c:pt idx="5">
                  <c:v>24.797633999999999</c:v>
                </c:pt>
                <c:pt idx="6">
                  <c:v>29.135857999999999</c:v>
                </c:pt>
                <c:pt idx="7">
                  <c:v>32.920819000000002</c:v>
                </c:pt>
                <c:pt idx="8">
                  <c:v>36.854742999999999</c:v>
                </c:pt>
                <c:pt idx="9">
                  <c:v>40.996021999999996</c:v>
                </c:pt>
                <c:pt idx="10">
                  <c:v>47.644236000000006</c:v>
                </c:pt>
                <c:pt idx="11">
                  <c:v>52.330400999999995</c:v>
                </c:pt>
                <c:pt idx="12">
                  <c:v>60.769751999999997</c:v>
                </c:pt>
                <c:pt idx="13">
                  <c:v>64.643086999999994</c:v>
                </c:pt>
                <c:pt idx="14">
                  <c:v>68.497243999999995</c:v>
                </c:pt>
                <c:pt idx="15">
                  <c:v>68.384296000000006</c:v>
                </c:pt>
                <c:pt idx="16">
                  <c:v>66.178185999999997</c:v>
                </c:pt>
                <c:pt idx="17">
                  <c:v>66.635916000000009</c:v>
                </c:pt>
                <c:pt idx="18">
                  <c:v>70.983701999999994</c:v>
                </c:pt>
                <c:pt idx="19">
                  <c:v>74.253217000000006</c:v>
                </c:pt>
                <c:pt idx="20">
                  <c:v>77.773886000000005</c:v>
                </c:pt>
                <c:pt idx="21">
                  <c:v>81.048622999999992</c:v>
                </c:pt>
                <c:pt idx="22">
                  <c:v>84.367076000000026</c:v>
                </c:pt>
                <c:pt idx="23">
                  <c:v>86.811318999999997</c:v>
                </c:pt>
                <c:pt idx="24">
                  <c:v>91.445656999999983</c:v>
                </c:pt>
                <c:pt idx="25">
                  <c:v>94.960601000000025</c:v>
                </c:pt>
                <c:pt idx="26">
                  <c:v>97.551173000000006</c:v>
                </c:pt>
                <c:pt idx="27">
                  <c:v>90.380246999999997</c:v>
                </c:pt>
                <c:pt idx="28">
                  <c:v>84.434224000000029</c:v>
                </c:pt>
                <c:pt idx="29">
                  <c:v>87.259146000000044</c:v>
                </c:pt>
                <c:pt idx="30">
                  <c:v>91.697287000000017</c:v>
                </c:pt>
                <c:pt idx="31">
                  <c:v>95.778172999999981</c:v>
                </c:pt>
                <c:pt idx="32">
                  <c:v>107.47819400000003</c:v>
                </c:pt>
                <c:pt idx="33">
                  <c:v>117.41302800000005</c:v>
                </c:pt>
                <c:pt idx="34">
                  <c:v>130.47594199999997</c:v>
                </c:pt>
                <c:pt idx="35">
                  <c:v>132.488156</c:v>
                </c:pt>
                <c:pt idx="36">
                  <c:v>135.30030999999997</c:v>
                </c:pt>
                <c:pt idx="37">
                  <c:v>159.45488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41-4443-BDDD-46429D694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79061968"/>
        <c:axId val="-1079063600"/>
      </c:areaChart>
      <c:areaChart>
        <c:grouping val="stacked"/>
        <c:varyColors val="0"/>
        <c:ser>
          <c:idx val="3"/>
          <c:order val="4"/>
          <c:tx>
            <c:v>Diagnosed Min</c:v>
          </c:tx>
          <c:spPr>
            <a:noFill/>
            <a:ln>
              <a:noFill/>
            </a:ln>
            <a:effectLst/>
          </c:spPr>
          <c:val>
            <c:numRef>
              <c:f>[Indiegnous_Charts.xlsm]CHARTS!$H$132:$H$191</c:f>
              <c:numCache>
                <c:formatCode>#,##0.00</c:formatCode>
                <c:ptCount val="38"/>
                <c:pt idx="0">
                  <c:v>1.6699999999999999E-4</c:v>
                </c:pt>
                <c:pt idx="1">
                  <c:v>4.875E-3</c:v>
                </c:pt>
                <c:pt idx="2">
                  <c:v>3.2653000000000001E-2</c:v>
                </c:pt>
                <c:pt idx="3">
                  <c:v>0.122645</c:v>
                </c:pt>
                <c:pt idx="4">
                  <c:v>6.2171390000000004</c:v>
                </c:pt>
                <c:pt idx="5">
                  <c:v>11.388286000000001</c:v>
                </c:pt>
                <c:pt idx="6">
                  <c:v>17.353477999999999</c:v>
                </c:pt>
                <c:pt idx="7">
                  <c:v>24.323208000000001</c:v>
                </c:pt>
                <c:pt idx="8">
                  <c:v>32.196694000000001</c:v>
                </c:pt>
                <c:pt idx="9">
                  <c:v>37.761848999999998</c:v>
                </c:pt>
                <c:pt idx="10">
                  <c:v>40.708826000000002</c:v>
                </c:pt>
                <c:pt idx="11">
                  <c:v>41.590249999999997</c:v>
                </c:pt>
                <c:pt idx="12">
                  <c:v>42.303494999999998</c:v>
                </c:pt>
                <c:pt idx="13">
                  <c:v>43.763922000000001</c:v>
                </c:pt>
                <c:pt idx="14">
                  <c:v>45.003726999999998</c:v>
                </c:pt>
                <c:pt idx="15">
                  <c:v>49.616117000000003</c:v>
                </c:pt>
                <c:pt idx="16">
                  <c:v>57.536648</c:v>
                </c:pt>
                <c:pt idx="17">
                  <c:v>71.623126999999997</c:v>
                </c:pt>
                <c:pt idx="18">
                  <c:v>83.011120000000005</c:v>
                </c:pt>
                <c:pt idx="19">
                  <c:v>94.794274999999999</c:v>
                </c:pt>
                <c:pt idx="20">
                  <c:v>107.026461</c:v>
                </c:pt>
                <c:pt idx="21">
                  <c:v>121.203294</c:v>
                </c:pt>
                <c:pt idx="22">
                  <c:v>134.79979599999999</c:v>
                </c:pt>
                <c:pt idx="23">
                  <c:v>149.08819399999999</c:v>
                </c:pt>
                <c:pt idx="24">
                  <c:v>164.05435600000001</c:v>
                </c:pt>
                <c:pt idx="25">
                  <c:v>178.90162699999999</c:v>
                </c:pt>
                <c:pt idx="26">
                  <c:v>192.893496</c:v>
                </c:pt>
                <c:pt idx="27">
                  <c:v>207.18357599999999</c:v>
                </c:pt>
                <c:pt idx="28">
                  <c:v>223.38337899999999</c:v>
                </c:pt>
                <c:pt idx="29">
                  <c:v>243.44583800000001</c:v>
                </c:pt>
                <c:pt idx="30">
                  <c:v>264.66019899999998</c:v>
                </c:pt>
                <c:pt idx="31">
                  <c:v>286.03686099999999</c:v>
                </c:pt>
                <c:pt idx="32">
                  <c:v>312.22468199999997</c:v>
                </c:pt>
                <c:pt idx="33">
                  <c:v>340.84359999999998</c:v>
                </c:pt>
                <c:pt idx="34">
                  <c:v>368.27578099999999</c:v>
                </c:pt>
                <c:pt idx="35">
                  <c:v>399.91001899999998</c:v>
                </c:pt>
                <c:pt idx="36">
                  <c:v>427.87335899999999</c:v>
                </c:pt>
                <c:pt idx="37">
                  <c:v>456.77005800000001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41-4443-BDDD-46429D6942B2}"/>
            </c:ext>
          </c:extLst>
        </c:ser>
        <c:ser>
          <c:idx val="5"/>
          <c:order val="5"/>
          <c:tx>
            <c:v>Diagnosed Min-max</c:v>
          </c:tx>
          <c:spPr>
            <a:solidFill>
              <a:srgbClr val="9D8B56">
                <a:alpha val="20000"/>
              </a:srgbClr>
            </a:solidFill>
            <a:ln>
              <a:noFill/>
            </a:ln>
            <a:effectLst/>
          </c:spPr>
          <c:val>
            <c:numRef>
              <c:f>[Indiegnous_Charts.xlsm]CHARTS!$J$132:$J$191</c:f>
              <c:numCache>
                <c:formatCode>#,##0.00</c:formatCode>
                <c:ptCount val="38"/>
                <c:pt idx="0">
                  <c:v>3.5309999999999999E-3</c:v>
                </c:pt>
                <c:pt idx="1">
                  <c:v>4.6126E-2</c:v>
                </c:pt>
                <c:pt idx="2">
                  <c:v>0.18945800000000002</c:v>
                </c:pt>
                <c:pt idx="3">
                  <c:v>0.49356199999999995</c:v>
                </c:pt>
                <c:pt idx="4">
                  <c:v>12.740883</c:v>
                </c:pt>
                <c:pt idx="5">
                  <c:v>18.815158999999998</c:v>
                </c:pt>
                <c:pt idx="6">
                  <c:v>22.871866999999998</c:v>
                </c:pt>
                <c:pt idx="7">
                  <c:v>26.617627999999996</c:v>
                </c:pt>
                <c:pt idx="8">
                  <c:v>30.260840999999999</c:v>
                </c:pt>
                <c:pt idx="9">
                  <c:v>33.628976000000009</c:v>
                </c:pt>
                <c:pt idx="10">
                  <c:v>37.183971</c:v>
                </c:pt>
                <c:pt idx="11">
                  <c:v>41.423729000000009</c:v>
                </c:pt>
                <c:pt idx="12">
                  <c:v>45.515268000000006</c:v>
                </c:pt>
                <c:pt idx="13">
                  <c:v>49.259778000000004</c:v>
                </c:pt>
                <c:pt idx="14">
                  <c:v>53.963212999999996</c:v>
                </c:pt>
                <c:pt idx="15">
                  <c:v>58.715634999999992</c:v>
                </c:pt>
                <c:pt idx="16">
                  <c:v>62.583895999999996</c:v>
                </c:pt>
                <c:pt idx="17">
                  <c:v>63.833622000000005</c:v>
                </c:pt>
                <c:pt idx="18">
                  <c:v>66.211770999999999</c:v>
                </c:pt>
                <c:pt idx="19">
                  <c:v>66.594170999999989</c:v>
                </c:pt>
                <c:pt idx="20">
                  <c:v>68.980433999999988</c:v>
                </c:pt>
                <c:pt idx="21">
                  <c:v>68.154856999999993</c:v>
                </c:pt>
                <c:pt idx="22">
                  <c:v>71.521295000000009</c:v>
                </c:pt>
                <c:pt idx="23">
                  <c:v>72.726417000000026</c:v>
                </c:pt>
                <c:pt idx="24">
                  <c:v>75.01794799999999</c:v>
                </c:pt>
                <c:pt idx="25">
                  <c:v>76.092287999999996</c:v>
                </c:pt>
                <c:pt idx="26">
                  <c:v>77.376368999999983</c:v>
                </c:pt>
                <c:pt idx="27">
                  <c:v>77.549991000000006</c:v>
                </c:pt>
                <c:pt idx="28">
                  <c:v>79.764523999999994</c:v>
                </c:pt>
                <c:pt idx="29">
                  <c:v>81.349844999999988</c:v>
                </c:pt>
                <c:pt idx="30">
                  <c:v>82.988067999999998</c:v>
                </c:pt>
                <c:pt idx="31">
                  <c:v>87.315912000000026</c:v>
                </c:pt>
                <c:pt idx="32">
                  <c:v>88.984528000000012</c:v>
                </c:pt>
                <c:pt idx="33">
                  <c:v>90.239825999999994</c:v>
                </c:pt>
                <c:pt idx="34">
                  <c:v>90.45321100000001</c:v>
                </c:pt>
                <c:pt idx="35">
                  <c:v>91.527219000000002</c:v>
                </c:pt>
                <c:pt idx="36">
                  <c:v>95.991971999999976</c:v>
                </c:pt>
                <c:pt idx="37">
                  <c:v>102.04951199999999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41-4443-BDDD-46429D694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79064688"/>
        <c:axId val="-1079061424"/>
      </c:areaChart>
      <c:lineChart>
        <c:grouping val="standard"/>
        <c:varyColors val="0"/>
        <c:ser>
          <c:idx val="0"/>
          <c:order val="0"/>
          <c:tx>
            <c:v>Alive</c:v>
          </c:tx>
          <c:spPr>
            <a:ln w="22225" cap="rnd">
              <a:solidFill>
                <a:srgbClr val="69B023"/>
              </a:solidFill>
              <a:round/>
            </a:ln>
            <a:effectLst/>
          </c:spPr>
          <c:marker>
            <c:symbol val="none"/>
          </c:marker>
          <c:cat>
            <c:numRef>
              <c:f>[Indiegnous_Charts.xlsm]CHARTS!$B$132:$B$191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[Indiegnous_Charts.xlsm]CHARTS!$C$132:$C$191</c:f>
              <c:numCache>
                <c:formatCode>#,##0.00</c:formatCode>
                <c:ptCount val="38"/>
                <c:pt idx="0">
                  <c:v>0.77823900000000001</c:v>
                </c:pt>
                <c:pt idx="1">
                  <c:v>3.3031920000000001</c:v>
                </c:pt>
                <c:pt idx="2">
                  <c:v>7.7977090000000002</c:v>
                </c:pt>
                <c:pt idx="3">
                  <c:v>14.401434999999999</c:v>
                </c:pt>
                <c:pt idx="4">
                  <c:v>22.836997</c:v>
                </c:pt>
                <c:pt idx="5">
                  <c:v>33.143718</c:v>
                </c:pt>
                <c:pt idx="6">
                  <c:v>44.866216999999999</c:v>
                </c:pt>
                <c:pt idx="7">
                  <c:v>57.372872999999998</c:v>
                </c:pt>
                <c:pt idx="8">
                  <c:v>71.065483999999998</c:v>
                </c:pt>
                <c:pt idx="9">
                  <c:v>83.334372000000002</c:v>
                </c:pt>
                <c:pt idx="10">
                  <c:v>94.645240000000001</c:v>
                </c:pt>
                <c:pt idx="11">
                  <c:v>105.49641099999999</c:v>
                </c:pt>
                <c:pt idx="12">
                  <c:v>116.14167</c:v>
                </c:pt>
                <c:pt idx="13">
                  <c:v>125.06317</c:v>
                </c:pt>
                <c:pt idx="14">
                  <c:v>131.55758399999999</c:v>
                </c:pt>
                <c:pt idx="15">
                  <c:v>138.843951</c:v>
                </c:pt>
                <c:pt idx="16">
                  <c:v>147.73586299999999</c:v>
                </c:pt>
                <c:pt idx="17">
                  <c:v>160.64869400000001</c:v>
                </c:pt>
                <c:pt idx="18">
                  <c:v>173.92536000000001</c:v>
                </c:pt>
                <c:pt idx="19">
                  <c:v>187.55807999999999</c:v>
                </c:pt>
                <c:pt idx="20">
                  <c:v>200.96760800000001</c:v>
                </c:pt>
                <c:pt idx="21">
                  <c:v>214.99843300000001</c:v>
                </c:pt>
                <c:pt idx="22">
                  <c:v>229.53162399999999</c:v>
                </c:pt>
                <c:pt idx="23">
                  <c:v>244.755234</c:v>
                </c:pt>
                <c:pt idx="24">
                  <c:v>262.87542200000001</c:v>
                </c:pt>
                <c:pt idx="25">
                  <c:v>280.62201800000003</c:v>
                </c:pt>
                <c:pt idx="26">
                  <c:v>298.79237999999998</c:v>
                </c:pt>
                <c:pt idx="27">
                  <c:v>318.27667400000001</c:v>
                </c:pt>
                <c:pt idx="28">
                  <c:v>339.462154</c:v>
                </c:pt>
                <c:pt idx="29">
                  <c:v>362.74291599999998</c:v>
                </c:pt>
                <c:pt idx="30">
                  <c:v>385.391164</c:v>
                </c:pt>
                <c:pt idx="31">
                  <c:v>410.01271500000001</c:v>
                </c:pt>
                <c:pt idx="32">
                  <c:v>436.44323600000001</c:v>
                </c:pt>
                <c:pt idx="33">
                  <c:v>465.12066600000003</c:v>
                </c:pt>
                <c:pt idx="34">
                  <c:v>492.214157</c:v>
                </c:pt>
                <c:pt idx="35">
                  <c:v>525.27666199999999</c:v>
                </c:pt>
                <c:pt idx="36">
                  <c:v>559.10909300000003</c:v>
                </c:pt>
                <c:pt idx="37">
                  <c:v>595.48361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41-4443-BDDD-46429D694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79061968"/>
        <c:axId val="-1079063600"/>
      </c:lineChart>
      <c:lineChart>
        <c:grouping val="standard"/>
        <c:varyColors val="0"/>
        <c:ser>
          <c:idx val="1"/>
          <c:order val="3"/>
          <c:tx>
            <c:v>Diagnosed</c:v>
          </c:tx>
          <c:spPr>
            <a:ln w="22225" cap="rnd">
              <a:solidFill>
                <a:srgbClr val="9D8B56"/>
              </a:solidFill>
              <a:round/>
            </a:ln>
            <a:effectLst/>
          </c:spPr>
          <c:marker>
            <c:symbol val="none"/>
          </c:marker>
          <c:val>
            <c:numRef>
              <c:f>[Indiegnous_Charts.xlsm]CHARTS!$G$132:$G$191</c:f>
              <c:numCache>
                <c:formatCode>#,##0.00</c:formatCode>
                <c:ptCount val="38"/>
                <c:pt idx="0">
                  <c:v>1.598E-3</c:v>
                </c:pt>
                <c:pt idx="1">
                  <c:v>2.4004000000000001E-2</c:v>
                </c:pt>
                <c:pt idx="2">
                  <c:v>0.11321000000000001</c:v>
                </c:pt>
                <c:pt idx="3">
                  <c:v>0.33818399999999998</c:v>
                </c:pt>
                <c:pt idx="4">
                  <c:v>12.241443</c:v>
                </c:pt>
                <c:pt idx="5">
                  <c:v>20.879784999999998</c:v>
                </c:pt>
                <c:pt idx="6">
                  <c:v>29.632446999999999</c:v>
                </c:pt>
                <c:pt idx="7">
                  <c:v>38.516298999999997</c:v>
                </c:pt>
                <c:pt idx="8">
                  <c:v>47.973641999999998</c:v>
                </c:pt>
                <c:pt idx="9">
                  <c:v>55.234071</c:v>
                </c:pt>
                <c:pt idx="10">
                  <c:v>60.400249000000002</c:v>
                </c:pt>
                <c:pt idx="11">
                  <c:v>63.229554999999998</c:v>
                </c:pt>
                <c:pt idx="12">
                  <c:v>65.849136999999999</c:v>
                </c:pt>
                <c:pt idx="13">
                  <c:v>69.290133999999995</c:v>
                </c:pt>
                <c:pt idx="14">
                  <c:v>72.495311999999998</c:v>
                </c:pt>
                <c:pt idx="15">
                  <c:v>78.173824999999994</c:v>
                </c:pt>
                <c:pt idx="16">
                  <c:v>86.585812000000004</c:v>
                </c:pt>
                <c:pt idx="17">
                  <c:v>99.622101999999998</c:v>
                </c:pt>
                <c:pt idx="18">
                  <c:v>113.16432</c:v>
                </c:pt>
                <c:pt idx="19">
                  <c:v>126.8151</c:v>
                </c:pt>
                <c:pt idx="20">
                  <c:v>139.999134</c:v>
                </c:pt>
                <c:pt idx="21">
                  <c:v>153.968695</c:v>
                </c:pt>
                <c:pt idx="22">
                  <c:v>168.499559</c:v>
                </c:pt>
                <c:pt idx="23">
                  <c:v>183.46444700000001</c:v>
                </c:pt>
                <c:pt idx="24">
                  <c:v>200.748885</c:v>
                </c:pt>
                <c:pt idx="25">
                  <c:v>216.826155</c:v>
                </c:pt>
                <c:pt idx="26">
                  <c:v>232.29938000000001</c:v>
                </c:pt>
                <c:pt idx="27">
                  <c:v>247.89353</c:v>
                </c:pt>
                <c:pt idx="28">
                  <c:v>265.12376999999998</c:v>
                </c:pt>
                <c:pt idx="29">
                  <c:v>285.61514399999999</c:v>
                </c:pt>
                <c:pt idx="30">
                  <c:v>306.48966100000001</c:v>
                </c:pt>
                <c:pt idx="31">
                  <c:v>330.10685799999999</c:v>
                </c:pt>
                <c:pt idx="32">
                  <c:v>356.01122500000002</c:v>
                </c:pt>
                <c:pt idx="33">
                  <c:v>384.34862299999998</c:v>
                </c:pt>
                <c:pt idx="34">
                  <c:v>411.03174899999999</c:v>
                </c:pt>
                <c:pt idx="35">
                  <c:v>443.41211299999998</c:v>
                </c:pt>
                <c:pt idx="36">
                  <c:v>476.14644700000002</c:v>
                </c:pt>
                <c:pt idx="37">
                  <c:v>510.91130099999998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41-4443-BDDD-46429D694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79064688"/>
        <c:axId val="-1079061424"/>
      </c:lineChart>
      <c:catAx>
        <c:axId val="-1079061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9063600"/>
        <c:crosses val="autoZero"/>
        <c:auto val="1"/>
        <c:lblAlgn val="ctr"/>
        <c:lblOffset val="100"/>
        <c:noMultiLvlLbl val="0"/>
      </c:catAx>
      <c:valAx>
        <c:axId val="-10790636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00FF"/>
                    </a:solidFill>
                  </a:rPr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9061968"/>
        <c:crosses val="autoZero"/>
        <c:crossBetween val="between"/>
      </c:valAx>
      <c:valAx>
        <c:axId val="-1079061424"/>
        <c:scaling>
          <c:orientation val="minMax"/>
        </c:scaling>
        <c:delete val="0"/>
        <c:axPos val="r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9064688"/>
        <c:crosses val="max"/>
        <c:crossBetween val="between"/>
      </c:valAx>
      <c:catAx>
        <c:axId val="-1079064688"/>
        <c:scaling>
          <c:orientation val="minMax"/>
        </c:scaling>
        <c:delete val="1"/>
        <c:axPos val="b"/>
        <c:majorTickMark val="out"/>
        <c:minorTickMark val="none"/>
        <c:tickLblPos val="nextTo"/>
        <c:crossAx val="-1079061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343108667573523"/>
          <c:y val="4.57883079930324E-2"/>
          <c:w val="0.81492404789049555"/>
          <c:h val="0.18479404601451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16307961504806E-2"/>
          <c:y val="5.4034166666666661E-2"/>
          <c:w val="0.78129361111111106"/>
          <c:h val="0.79258666666666666"/>
        </c:manualLayout>
      </c:layout>
      <c:areaChart>
        <c:grouping val="stacked"/>
        <c:varyColors val="0"/>
        <c:ser>
          <c:idx val="2"/>
          <c:order val="1"/>
          <c:tx>
            <c:v>Min</c:v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[Indiegnous_Charts.xlsm]CHARTS!$B$4:$B$63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[Indiegnous_Charts.xlsm]CHARTS!$D$4:$D$41</c:f>
              <c:numCache>
                <c:formatCode>#,##0.00</c:formatCode>
                <c:ptCount val="38"/>
                <c:pt idx="0">
                  <c:v>0.13083900000000001</c:v>
                </c:pt>
                <c:pt idx="1">
                  <c:v>0.86929900000000004</c:v>
                </c:pt>
                <c:pt idx="2">
                  <c:v>2.2181380000000002</c:v>
                </c:pt>
                <c:pt idx="3">
                  <c:v>4.0376310000000002</c:v>
                </c:pt>
                <c:pt idx="4">
                  <c:v>6.1880519999999999</c:v>
                </c:pt>
                <c:pt idx="5">
                  <c:v>8.2799739999999993</c:v>
                </c:pt>
                <c:pt idx="6">
                  <c:v>10.313991</c:v>
                </c:pt>
                <c:pt idx="7">
                  <c:v>11.863127</c:v>
                </c:pt>
                <c:pt idx="8">
                  <c:v>12.862066</c:v>
                </c:pt>
                <c:pt idx="9">
                  <c:v>13.646243999999999</c:v>
                </c:pt>
                <c:pt idx="10">
                  <c:v>14.497959</c:v>
                </c:pt>
                <c:pt idx="11">
                  <c:v>15.668844</c:v>
                </c:pt>
                <c:pt idx="12">
                  <c:v>15.531694</c:v>
                </c:pt>
                <c:pt idx="13">
                  <c:v>15.241066999999999</c:v>
                </c:pt>
                <c:pt idx="14">
                  <c:v>15.048066</c:v>
                </c:pt>
                <c:pt idx="15">
                  <c:v>15.15849</c:v>
                </c:pt>
                <c:pt idx="16">
                  <c:v>14.484890999999999</c:v>
                </c:pt>
                <c:pt idx="17">
                  <c:v>13.920596</c:v>
                </c:pt>
                <c:pt idx="18">
                  <c:v>13.344115</c:v>
                </c:pt>
                <c:pt idx="19">
                  <c:v>13.256546</c:v>
                </c:pt>
                <c:pt idx="20">
                  <c:v>13.689545000000001</c:v>
                </c:pt>
                <c:pt idx="21">
                  <c:v>14.722409000000001</c:v>
                </c:pt>
                <c:pt idx="22">
                  <c:v>15.862118000000001</c:v>
                </c:pt>
                <c:pt idx="23">
                  <c:v>17.322254999999998</c:v>
                </c:pt>
                <c:pt idx="24">
                  <c:v>17.637864</c:v>
                </c:pt>
                <c:pt idx="25">
                  <c:v>18.451626000000001</c:v>
                </c:pt>
                <c:pt idx="26">
                  <c:v>18.523676999999999</c:v>
                </c:pt>
                <c:pt idx="27">
                  <c:v>19.229393000000002</c:v>
                </c:pt>
                <c:pt idx="28">
                  <c:v>20.161971999999999</c:v>
                </c:pt>
                <c:pt idx="29">
                  <c:v>21.324390000000001</c:v>
                </c:pt>
                <c:pt idx="30">
                  <c:v>22.738437999999999</c:v>
                </c:pt>
                <c:pt idx="31">
                  <c:v>24.258662000000001</c:v>
                </c:pt>
                <c:pt idx="32">
                  <c:v>25.757527</c:v>
                </c:pt>
                <c:pt idx="33">
                  <c:v>27.128589999999999</c:v>
                </c:pt>
                <c:pt idx="34">
                  <c:v>28.1889</c:v>
                </c:pt>
                <c:pt idx="35">
                  <c:v>28.213183999999998</c:v>
                </c:pt>
                <c:pt idx="36">
                  <c:v>28.412749000000002</c:v>
                </c:pt>
                <c:pt idx="37">
                  <c:v>28.517313000000001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2-45A9-A473-2AE5B7B537D6}"/>
            </c:ext>
          </c:extLst>
        </c:ser>
        <c:ser>
          <c:idx val="4"/>
          <c:order val="2"/>
          <c:tx>
            <c:v>Min-max</c:v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[Indiegnous_Charts.xlsm]CHARTS!$B$4:$B$63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[Indiegnous_Charts.xlsm]CHARTS!$F$4:$F$63</c:f>
              <c:numCache>
                <c:formatCode>#,##0.00</c:formatCode>
                <c:ptCount val="38"/>
                <c:pt idx="0">
                  <c:v>1.5749840000000002</c:v>
                </c:pt>
                <c:pt idx="1">
                  <c:v>3.816033</c:v>
                </c:pt>
                <c:pt idx="2">
                  <c:v>4.8711289999999998</c:v>
                </c:pt>
                <c:pt idx="3">
                  <c:v>5.2483479999999991</c:v>
                </c:pt>
                <c:pt idx="4">
                  <c:v>5.3343499999999997</c:v>
                </c:pt>
                <c:pt idx="5">
                  <c:v>5.2439300000000006</c:v>
                </c:pt>
                <c:pt idx="6">
                  <c:v>5.7650759999999988</c:v>
                </c:pt>
                <c:pt idx="7">
                  <c:v>6.7132279999999991</c:v>
                </c:pt>
                <c:pt idx="8">
                  <c:v>8.2010710000000007</c:v>
                </c:pt>
                <c:pt idx="9">
                  <c:v>9.1740759999999995</c:v>
                </c:pt>
                <c:pt idx="10">
                  <c:v>9.1978190000000009</c:v>
                </c:pt>
                <c:pt idx="11">
                  <c:v>8.1070740000000008</c:v>
                </c:pt>
                <c:pt idx="12">
                  <c:v>7.7315780000000007</c:v>
                </c:pt>
                <c:pt idx="13">
                  <c:v>7.5696370000000019</c:v>
                </c:pt>
                <c:pt idx="14">
                  <c:v>7.7072190000000003</c:v>
                </c:pt>
                <c:pt idx="15">
                  <c:v>7.7425910000000009</c:v>
                </c:pt>
                <c:pt idx="16">
                  <c:v>8.4085660000000022</c:v>
                </c:pt>
                <c:pt idx="17">
                  <c:v>8.6504119999999993</c:v>
                </c:pt>
                <c:pt idx="18">
                  <c:v>8.9723990000000011</c:v>
                </c:pt>
                <c:pt idx="19">
                  <c:v>9.1023800000000001</c:v>
                </c:pt>
                <c:pt idx="20">
                  <c:v>8.761003999999998</c:v>
                </c:pt>
                <c:pt idx="21">
                  <c:v>7.8136369999999982</c:v>
                </c:pt>
                <c:pt idx="22">
                  <c:v>6.9143570000000008</c:v>
                </c:pt>
                <c:pt idx="23">
                  <c:v>5.3908800000000028</c:v>
                </c:pt>
                <c:pt idx="24">
                  <c:v>6.2913239999999995</c:v>
                </c:pt>
                <c:pt idx="25">
                  <c:v>6.8075939999999981</c:v>
                </c:pt>
                <c:pt idx="26">
                  <c:v>7.8115680000000012</c:v>
                </c:pt>
                <c:pt idx="27">
                  <c:v>9.7965589999999985</c:v>
                </c:pt>
                <c:pt idx="28">
                  <c:v>11.254883000000003</c:v>
                </c:pt>
                <c:pt idx="29">
                  <c:v>11.221672999999996</c:v>
                </c:pt>
                <c:pt idx="30">
                  <c:v>11.297971</c:v>
                </c:pt>
                <c:pt idx="31">
                  <c:v>11.766598999999999</c:v>
                </c:pt>
                <c:pt idx="32">
                  <c:v>12.566948999999997</c:v>
                </c:pt>
                <c:pt idx="33">
                  <c:v>14.106058999999998</c:v>
                </c:pt>
                <c:pt idx="34">
                  <c:v>16.210534999999997</c:v>
                </c:pt>
                <c:pt idx="35">
                  <c:v>18.780779000000003</c:v>
                </c:pt>
                <c:pt idx="36">
                  <c:v>23.130157999999998</c:v>
                </c:pt>
                <c:pt idx="37">
                  <c:v>27.996499999999997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2-45A9-A473-2AE5B7B53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79062512"/>
        <c:axId val="-1079057072"/>
      </c:areaChart>
      <c:lineChart>
        <c:grouping val="standard"/>
        <c:varyColors val="0"/>
        <c:ser>
          <c:idx val="0"/>
          <c:order val="0"/>
          <c:tx>
            <c:v>Mean</c:v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[Indiegnous_Charts.xlsm]CHARTS!$B$4:$B$63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[Indiegnous_Charts.xlsm]CHARTS!$C$4:$C$63</c:f>
              <c:numCache>
                <c:formatCode>#,##0.00</c:formatCode>
                <c:ptCount val="38"/>
                <c:pt idx="0">
                  <c:v>0.77830900000000003</c:v>
                </c:pt>
                <c:pt idx="1">
                  <c:v>2.525941</c:v>
                </c:pt>
                <c:pt idx="2">
                  <c:v>4.4984500000000001</c:v>
                </c:pt>
                <c:pt idx="3">
                  <c:v>6.613645</c:v>
                </c:pt>
                <c:pt idx="4">
                  <c:v>8.7893340000000002</c:v>
                </c:pt>
                <c:pt idx="5">
                  <c:v>10.943327</c:v>
                </c:pt>
                <c:pt idx="6">
                  <c:v>12.993430999999999</c:v>
                </c:pt>
                <c:pt idx="7">
                  <c:v>14.857455</c:v>
                </c:pt>
                <c:pt idx="8">
                  <c:v>16.453209000000001</c:v>
                </c:pt>
                <c:pt idx="9">
                  <c:v>17.698893000000002</c:v>
                </c:pt>
                <c:pt idx="10">
                  <c:v>18.542577000000001</c:v>
                </c:pt>
                <c:pt idx="11">
                  <c:v>19.022717</c:v>
                </c:pt>
                <c:pt idx="12">
                  <c:v>19.207635</c:v>
                </c:pt>
                <c:pt idx="13">
                  <c:v>19.166049999999998</c:v>
                </c:pt>
                <c:pt idx="14">
                  <c:v>18.966676</c:v>
                </c:pt>
                <c:pt idx="15">
                  <c:v>18.678231</c:v>
                </c:pt>
                <c:pt idx="16">
                  <c:v>18.369430999999999</c:v>
                </c:pt>
                <c:pt idx="17">
                  <c:v>18.108991</c:v>
                </c:pt>
                <c:pt idx="18">
                  <c:v>17.965629</c:v>
                </c:pt>
                <c:pt idx="19">
                  <c:v>18.004338000000001</c:v>
                </c:pt>
                <c:pt idx="20">
                  <c:v>18.249168999999998</c:v>
                </c:pt>
                <c:pt idx="21">
                  <c:v>18.683229000000001</c:v>
                </c:pt>
                <c:pt idx="22">
                  <c:v>19.285900000000002</c:v>
                </c:pt>
                <c:pt idx="23">
                  <c:v>20.036567000000002</c:v>
                </c:pt>
                <c:pt idx="24">
                  <c:v>20.914615000000001</c:v>
                </c:pt>
                <c:pt idx="25">
                  <c:v>21.899426999999999</c:v>
                </c:pt>
                <c:pt idx="26">
                  <c:v>22.970386999999999</c:v>
                </c:pt>
                <c:pt idx="27">
                  <c:v>24.10688</c:v>
                </c:pt>
                <c:pt idx="28">
                  <c:v>25.288412000000001</c:v>
                </c:pt>
                <c:pt idx="29">
                  <c:v>26.503824000000002</c:v>
                </c:pt>
                <c:pt idx="30">
                  <c:v>27.770204</c:v>
                </c:pt>
                <c:pt idx="31">
                  <c:v>29.113975</c:v>
                </c:pt>
                <c:pt idx="32">
                  <c:v>30.561682999999999</c:v>
                </c:pt>
                <c:pt idx="33">
                  <c:v>32.139871999999997</c:v>
                </c:pt>
                <c:pt idx="34">
                  <c:v>33.875087999999998</c:v>
                </c:pt>
                <c:pt idx="35">
                  <c:v>35.793875</c:v>
                </c:pt>
                <c:pt idx="36">
                  <c:v>37.922780000000003</c:v>
                </c:pt>
                <c:pt idx="37">
                  <c:v>40.288347999999999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42-45A9-A473-2AE5B7B53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79062512"/>
        <c:axId val="-1079057072"/>
      </c:lineChart>
      <c:catAx>
        <c:axId val="-1079062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9057072"/>
        <c:crossesAt val="0"/>
        <c:auto val="1"/>
        <c:lblAlgn val="ctr"/>
        <c:lblOffset val="100"/>
        <c:noMultiLvlLbl val="0"/>
      </c:catAx>
      <c:valAx>
        <c:axId val="-107905707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90625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16307961504806E-2"/>
          <c:y val="5.4034166666666661E-2"/>
          <c:w val="0.78129361111111106"/>
          <c:h val="0.79258666666666666"/>
        </c:manualLayout>
      </c:layout>
      <c:areaChart>
        <c:grouping val="stacked"/>
        <c:varyColors val="0"/>
        <c:ser>
          <c:idx val="2"/>
          <c:order val="1"/>
          <c:tx>
            <c:v>Min</c:v>
          </c:tx>
          <c:spPr>
            <a:noFill/>
            <a:ln>
              <a:noFill/>
            </a:ln>
            <a:effectLst/>
          </c:spPr>
          <c:cat>
            <c:numRef>
              <c:f>'[All_Charts (003).xlsm]CHARTS'!$B$196:$B$255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'[All_Charts (003).xlsm]CHARTS'!$D$196:$D$255</c:f>
              <c:numCache>
                <c:formatCode>#,##0.00</c:formatCode>
                <c:ptCount val="39"/>
                <c:pt idx="0">
                  <c:v>99.783811999999998</c:v>
                </c:pt>
                <c:pt idx="1">
                  <c:v>99.205693999999994</c:v>
                </c:pt>
                <c:pt idx="2">
                  <c:v>98.362055999999995</c:v>
                </c:pt>
                <c:pt idx="3">
                  <c:v>97.278047000000001</c:v>
                </c:pt>
                <c:pt idx="4">
                  <c:v>42.763632999999999</c:v>
                </c:pt>
                <c:pt idx="5">
                  <c:v>32.200203999999999</c:v>
                </c:pt>
                <c:pt idx="6">
                  <c:v>28.561267000000001</c:v>
                </c:pt>
                <c:pt idx="7">
                  <c:v>27.13813</c:v>
                </c:pt>
                <c:pt idx="8">
                  <c:v>26.364767000000001</c:v>
                </c:pt>
                <c:pt idx="9">
                  <c:v>26.755244000000001</c:v>
                </c:pt>
                <c:pt idx="10">
                  <c:v>28.717721999999998</c:v>
                </c:pt>
                <c:pt idx="11">
                  <c:v>29.811723000000001</c:v>
                </c:pt>
                <c:pt idx="12">
                  <c:v>30.233362</c:v>
                </c:pt>
                <c:pt idx="13">
                  <c:v>30.634442</c:v>
                </c:pt>
                <c:pt idx="14">
                  <c:v>31.006889999999999</c:v>
                </c:pt>
                <c:pt idx="15">
                  <c:v>30.492484000000001</c:v>
                </c:pt>
                <c:pt idx="16">
                  <c:v>30.092336</c:v>
                </c:pt>
                <c:pt idx="17">
                  <c:v>28.684190999999998</c:v>
                </c:pt>
                <c:pt idx="18">
                  <c:v>27.307901999999999</c:v>
                </c:pt>
                <c:pt idx="19">
                  <c:v>25.305185000000002</c:v>
                </c:pt>
                <c:pt idx="20">
                  <c:v>23.319704000000002</c:v>
                </c:pt>
                <c:pt idx="21">
                  <c:v>22.623290000000001</c:v>
                </c:pt>
                <c:pt idx="22">
                  <c:v>21.580362999999998</c:v>
                </c:pt>
                <c:pt idx="23">
                  <c:v>20.766031999999999</c:v>
                </c:pt>
                <c:pt idx="24">
                  <c:v>19.555661000000001</c:v>
                </c:pt>
                <c:pt idx="25">
                  <c:v>19.158252000000001</c:v>
                </c:pt>
                <c:pt idx="26">
                  <c:v>18.753019999999999</c:v>
                </c:pt>
                <c:pt idx="27">
                  <c:v>18.402135000000001</c:v>
                </c:pt>
                <c:pt idx="28">
                  <c:v>17.878909</c:v>
                </c:pt>
                <c:pt idx="29">
                  <c:v>17.091227</c:v>
                </c:pt>
                <c:pt idx="30">
                  <c:v>16.047018000000001</c:v>
                </c:pt>
                <c:pt idx="31">
                  <c:v>14.52397</c:v>
                </c:pt>
                <c:pt idx="32">
                  <c:v>13.134321999999999</c:v>
                </c:pt>
                <c:pt idx="33">
                  <c:v>11.867258</c:v>
                </c:pt>
                <c:pt idx="34">
                  <c:v>10.720048</c:v>
                </c:pt>
                <c:pt idx="35">
                  <c:v>9.4112609999999997</c:v>
                </c:pt>
                <c:pt idx="36">
                  <c:v>8.3943370000000002</c:v>
                </c:pt>
                <c:pt idx="37">
                  <c:v>7.5927490000000004</c:v>
                </c:pt>
                <c:pt idx="38">
                  <c:v>6.7482480000000002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C-4399-B576-586A7C1AFE9B}"/>
            </c:ext>
          </c:extLst>
        </c:ser>
        <c:ser>
          <c:idx val="4"/>
          <c:order val="2"/>
          <c:tx>
            <c:v>Min-max</c:v>
          </c:tx>
          <c:spPr>
            <a:solidFill>
              <a:schemeClr val="bg1">
                <a:lumMod val="50000"/>
                <a:alpha val="20000"/>
              </a:schemeClr>
            </a:solidFill>
            <a:ln>
              <a:noFill/>
            </a:ln>
            <a:effectLst/>
          </c:spPr>
          <c:cat>
            <c:numRef>
              <c:f>'[All_Charts (003).xlsm]CHARTS'!$B$196:$B$255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'[All_Charts (003).xlsm]CHARTS'!$F$196:$F$255</c:f>
              <c:numCache>
                <c:formatCode>#,##0.00</c:formatCode>
                <c:ptCount val="39"/>
                <c:pt idx="0">
                  <c:v>8.8177000000001726E-2</c:v>
                </c:pt>
                <c:pt idx="1">
                  <c:v>0.30629600000000323</c:v>
                </c:pt>
                <c:pt idx="2">
                  <c:v>0.62143799999999771</c:v>
                </c:pt>
                <c:pt idx="3">
                  <c:v>1.0270150000000058</c:v>
                </c:pt>
                <c:pt idx="4">
                  <c:v>15.604692</c:v>
                </c:pt>
                <c:pt idx="5">
                  <c:v>19.123276000000004</c:v>
                </c:pt>
                <c:pt idx="6">
                  <c:v>20.029066</c:v>
                </c:pt>
                <c:pt idx="7">
                  <c:v>19.710959999999996</c:v>
                </c:pt>
                <c:pt idx="8">
                  <c:v>18.480773999999997</c:v>
                </c:pt>
                <c:pt idx="9">
                  <c:v>19.370493999999997</c:v>
                </c:pt>
                <c:pt idx="10">
                  <c:v>20.123445</c:v>
                </c:pt>
                <c:pt idx="11">
                  <c:v>23.781531999999999</c:v>
                </c:pt>
                <c:pt idx="12">
                  <c:v>27.925913000000001</c:v>
                </c:pt>
                <c:pt idx="13">
                  <c:v>29.702786000000003</c:v>
                </c:pt>
                <c:pt idx="14">
                  <c:v>29.733211000000004</c:v>
                </c:pt>
                <c:pt idx="15">
                  <c:v>28.539778000000002</c:v>
                </c:pt>
                <c:pt idx="16">
                  <c:v>24.802130999999999</c:v>
                </c:pt>
                <c:pt idx="17">
                  <c:v>20.629170999999999</c:v>
                </c:pt>
                <c:pt idx="18">
                  <c:v>16.794124000000004</c:v>
                </c:pt>
                <c:pt idx="19">
                  <c:v>14.904429999999998</c:v>
                </c:pt>
                <c:pt idx="20">
                  <c:v>15.129925</c:v>
                </c:pt>
                <c:pt idx="21">
                  <c:v>13.180116999999999</c:v>
                </c:pt>
                <c:pt idx="22">
                  <c:v>12.635843000000001</c:v>
                </c:pt>
                <c:pt idx="23">
                  <c:v>11.273501</c:v>
                </c:pt>
                <c:pt idx="24">
                  <c:v>10.109030999999998</c:v>
                </c:pt>
                <c:pt idx="25">
                  <c:v>8.9218999999999973</c:v>
                </c:pt>
                <c:pt idx="26">
                  <c:v>8.9397249999999993</c:v>
                </c:pt>
                <c:pt idx="27">
                  <c:v>9.080881999999999</c:v>
                </c:pt>
                <c:pt idx="28">
                  <c:v>8.8695389999999996</c:v>
                </c:pt>
                <c:pt idx="29">
                  <c:v>8.8378440000000005</c:v>
                </c:pt>
                <c:pt idx="30">
                  <c:v>9.3767940000000003</c:v>
                </c:pt>
                <c:pt idx="31">
                  <c:v>9.7419749999999983</c:v>
                </c:pt>
                <c:pt idx="32">
                  <c:v>10.096596</c:v>
                </c:pt>
                <c:pt idx="33">
                  <c:v>10.118514000000001</c:v>
                </c:pt>
                <c:pt idx="34">
                  <c:v>10.088883000000001</c:v>
                </c:pt>
                <c:pt idx="35">
                  <c:v>10.482759999999999</c:v>
                </c:pt>
                <c:pt idx="36">
                  <c:v>10.706574</c:v>
                </c:pt>
                <c:pt idx="37">
                  <c:v>11.041456</c:v>
                </c:pt>
                <c:pt idx="38">
                  <c:v>10.897974000000001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CC-4399-B576-586A7C1AF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79058704"/>
        <c:axId val="-1079066320"/>
      </c:areaChart>
      <c:lineChart>
        <c:grouping val="standard"/>
        <c:varyColors val="0"/>
        <c:ser>
          <c:idx val="0"/>
          <c:order val="0"/>
          <c:tx>
            <c:v>Mean</c:v>
          </c:tx>
          <c:spPr>
            <a:ln w="22225" cap="rnd">
              <a:solidFill>
                <a:srgbClr val="69B023"/>
              </a:solidFill>
              <a:round/>
            </a:ln>
            <a:effectLst/>
          </c:spPr>
          <c:marker>
            <c:symbol val="none"/>
          </c:marker>
          <c:cat>
            <c:numRef>
              <c:f>'[All_Charts (003).xlsm]CHARTS'!$B$196:$B$255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'[All_Charts (003).xlsm]CHARTS'!$C$196:$C$255</c:f>
              <c:numCache>
                <c:formatCode>#,##0.00</c:formatCode>
                <c:ptCount val="39"/>
                <c:pt idx="0">
                  <c:v>99.793165000000002</c:v>
                </c:pt>
                <c:pt idx="1">
                  <c:v>99.264899</c:v>
                </c:pt>
                <c:pt idx="2">
                  <c:v>98.527214999999998</c:v>
                </c:pt>
                <c:pt idx="3">
                  <c:v>97.613388999999998</c:v>
                </c:pt>
                <c:pt idx="4">
                  <c:v>49.260475999999997</c:v>
                </c:pt>
                <c:pt idx="5">
                  <c:v>39.385401999999999</c:v>
                </c:pt>
                <c:pt idx="6">
                  <c:v>35.743701000000001</c:v>
                </c:pt>
                <c:pt idx="7">
                  <c:v>34.298603</c:v>
                </c:pt>
                <c:pt idx="8">
                  <c:v>33.657142999999998</c:v>
                </c:pt>
                <c:pt idx="9">
                  <c:v>34.611946000000003</c:v>
                </c:pt>
                <c:pt idx="10">
                  <c:v>36.681553999999998</c:v>
                </c:pt>
                <c:pt idx="11">
                  <c:v>39.965533999999998</c:v>
                </c:pt>
                <c:pt idx="12">
                  <c:v>42.690576999999998</c:v>
                </c:pt>
                <c:pt idx="13">
                  <c:v>43.784961000000003</c:v>
                </c:pt>
                <c:pt idx="14">
                  <c:v>44.083119000000003</c:v>
                </c:pt>
                <c:pt idx="15">
                  <c:v>43.025357999999997</c:v>
                </c:pt>
                <c:pt idx="16">
                  <c:v>40.931477000000001</c:v>
                </c:pt>
                <c:pt idx="17">
                  <c:v>37.761107000000003</c:v>
                </c:pt>
                <c:pt idx="18">
                  <c:v>34.897865000000003</c:v>
                </c:pt>
                <c:pt idx="19">
                  <c:v>32.485149</c:v>
                </c:pt>
                <c:pt idx="20">
                  <c:v>30.536477999999999</c:v>
                </c:pt>
                <c:pt idx="21">
                  <c:v>28.704039999999999</c:v>
                </c:pt>
                <c:pt idx="22">
                  <c:v>27.041474999999998</c:v>
                </c:pt>
                <c:pt idx="23">
                  <c:v>25.604268999999999</c:v>
                </c:pt>
                <c:pt idx="24">
                  <c:v>24.251662</c:v>
                </c:pt>
                <c:pt idx="25">
                  <c:v>23.329121000000001</c:v>
                </c:pt>
                <c:pt idx="26">
                  <c:v>22.733625</c:v>
                </c:pt>
                <c:pt idx="27">
                  <c:v>22.37238</c:v>
                </c:pt>
                <c:pt idx="28">
                  <c:v>22.202203000000001</c:v>
                </c:pt>
                <c:pt idx="29">
                  <c:v>21.753087000000001</c:v>
                </c:pt>
                <c:pt idx="30">
                  <c:v>20.850581999999999</c:v>
                </c:pt>
                <c:pt idx="31">
                  <c:v>19.533380000000001</c:v>
                </c:pt>
                <c:pt idx="32">
                  <c:v>18.011340000000001</c:v>
                </c:pt>
                <c:pt idx="33">
                  <c:v>16.435077</c:v>
                </c:pt>
                <c:pt idx="34">
                  <c:v>15.042816999999999</c:v>
                </c:pt>
                <c:pt idx="35">
                  <c:v>13.661891000000001</c:v>
                </c:pt>
                <c:pt idx="36">
                  <c:v>12.486812</c:v>
                </c:pt>
                <c:pt idx="37">
                  <c:v>11.493759000000001</c:v>
                </c:pt>
                <c:pt idx="38">
                  <c:v>10.652824000000001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CC-4399-B576-586A7C1AF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79058704"/>
        <c:axId val="-1079066320"/>
      </c:lineChart>
      <c:catAx>
        <c:axId val="-1079058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9066320"/>
        <c:crosses val="autoZero"/>
        <c:auto val="1"/>
        <c:lblAlgn val="ctr"/>
        <c:lblOffset val="100"/>
        <c:noMultiLvlLbl val="0"/>
      </c:catAx>
      <c:valAx>
        <c:axId val="-10790663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905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7627180555555551"/>
          <c:y val="2.6174722222222238E-2"/>
          <c:w val="0.12372819444444444"/>
          <c:h val="0.10098388888888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64121876069833E-2"/>
          <c:y val="5.4034212856114483E-2"/>
          <c:w val="0.78129361111111106"/>
          <c:h val="0.79258666666666666"/>
        </c:manualLayout>
      </c:layout>
      <c:areaChart>
        <c:grouping val="stacked"/>
        <c:varyColors val="0"/>
        <c:ser>
          <c:idx val="2"/>
          <c:order val="1"/>
          <c:tx>
            <c:v>Min</c:v>
          </c:tx>
          <c:spPr>
            <a:noFill/>
            <a:ln>
              <a:noFill/>
            </a:ln>
            <a:effectLst/>
          </c:spPr>
          <c:cat>
            <c:numRef>
              <c:f>'[All_Charts (003).xlsm]CHARTS'!$B$68:$B$127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'[All_Charts (003).xlsm]CHARTS'!$D$68:$D$127</c:f>
              <c:numCache>
                <c:formatCode>#,##0.00</c:formatCode>
                <c:ptCount val="39"/>
                <c:pt idx="0">
                  <c:v>11.567121999999999</c:v>
                </c:pt>
                <c:pt idx="1">
                  <c:v>11.567121999999999</c:v>
                </c:pt>
                <c:pt idx="2">
                  <c:v>11.567121999999999</c:v>
                </c:pt>
                <c:pt idx="3">
                  <c:v>11.567121999999999</c:v>
                </c:pt>
                <c:pt idx="4">
                  <c:v>-2.817666</c:v>
                </c:pt>
                <c:pt idx="5">
                  <c:v>-3.1113209999999998</c:v>
                </c:pt>
                <c:pt idx="6">
                  <c:v>-2.242569</c:v>
                </c:pt>
                <c:pt idx="7">
                  <c:v>1.2289969999999999</c:v>
                </c:pt>
                <c:pt idx="8">
                  <c:v>1.377308</c:v>
                </c:pt>
                <c:pt idx="9">
                  <c:v>1.5374559999999999</c:v>
                </c:pt>
                <c:pt idx="10">
                  <c:v>1.6454610000000001</c:v>
                </c:pt>
                <c:pt idx="11">
                  <c:v>1.8222229999999999</c:v>
                </c:pt>
                <c:pt idx="12">
                  <c:v>2.1442649999999999</c:v>
                </c:pt>
                <c:pt idx="13">
                  <c:v>2.1938979999999999</c:v>
                </c:pt>
                <c:pt idx="14">
                  <c:v>2.2490559999999999</c:v>
                </c:pt>
                <c:pt idx="15">
                  <c:v>2.3186650000000002</c:v>
                </c:pt>
                <c:pt idx="16">
                  <c:v>2.4268610000000002</c:v>
                </c:pt>
                <c:pt idx="17">
                  <c:v>2.508759</c:v>
                </c:pt>
                <c:pt idx="18">
                  <c:v>2.5512519999999999</c:v>
                </c:pt>
                <c:pt idx="19">
                  <c:v>2.5342579999999999</c:v>
                </c:pt>
                <c:pt idx="20">
                  <c:v>2.541032</c:v>
                </c:pt>
                <c:pt idx="21">
                  <c:v>2.441427</c:v>
                </c:pt>
                <c:pt idx="22">
                  <c:v>2.4675250000000002</c:v>
                </c:pt>
                <c:pt idx="23">
                  <c:v>2.4200179999999998</c:v>
                </c:pt>
                <c:pt idx="24">
                  <c:v>2.473401</c:v>
                </c:pt>
                <c:pt idx="25">
                  <c:v>2.4015029999999999</c:v>
                </c:pt>
                <c:pt idx="26">
                  <c:v>2.4600059999999999</c:v>
                </c:pt>
                <c:pt idx="27">
                  <c:v>2.5620880000000001</c:v>
                </c:pt>
                <c:pt idx="28">
                  <c:v>2.5681189999999998</c:v>
                </c:pt>
                <c:pt idx="29">
                  <c:v>2.6088100000000001</c:v>
                </c:pt>
                <c:pt idx="30">
                  <c:v>2.505147</c:v>
                </c:pt>
                <c:pt idx="31">
                  <c:v>2.3409599999999999</c:v>
                </c:pt>
                <c:pt idx="32">
                  <c:v>2.0814680000000001</c:v>
                </c:pt>
                <c:pt idx="33">
                  <c:v>1.9022559999999999</c:v>
                </c:pt>
                <c:pt idx="34">
                  <c:v>1.749932</c:v>
                </c:pt>
                <c:pt idx="35">
                  <c:v>1.6082289999999999</c:v>
                </c:pt>
                <c:pt idx="36">
                  <c:v>1.4900819999999999</c:v>
                </c:pt>
                <c:pt idx="37">
                  <c:v>1.391221</c:v>
                </c:pt>
                <c:pt idx="38">
                  <c:v>1.307221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E-4E40-9669-089B64C7E69A}"/>
            </c:ext>
          </c:extLst>
        </c:ser>
        <c:ser>
          <c:idx val="4"/>
          <c:order val="2"/>
          <c:tx>
            <c:v>Min-max</c:v>
          </c:tx>
          <c:spPr>
            <a:solidFill>
              <a:schemeClr val="bg1">
                <a:lumMod val="50000"/>
                <a:alpha val="20000"/>
              </a:schemeClr>
            </a:solidFill>
            <a:ln>
              <a:noFill/>
            </a:ln>
            <a:effectLst/>
          </c:spPr>
          <c:cat>
            <c:numRef>
              <c:f>'[All_Charts (003).xlsm]CHARTS'!$B$68:$B$127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'[All_Charts (003).xlsm]CHARTS'!$F$68:$F$127</c:f>
              <c:numCache>
                <c:formatCode>#,##0.00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5.0922789999999996</c:v>
                </c:pt>
                <c:pt idx="5">
                  <c:v>5.5778099999999995</c:v>
                </c:pt>
                <c:pt idx="6">
                  <c:v>5.2013940000000005</c:v>
                </c:pt>
                <c:pt idx="7">
                  <c:v>1.9551200000000002</c:v>
                </c:pt>
                <c:pt idx="8">
                  <c:v>1.0412090000000001</c:v>
                </c:pt>
                <c:pt idx="9">
                  <c:v>0.93040400000000001</c:v>
                </c:pt>
                <c:pt idx="10">
                  <c:v>1.2277399999999998</c:v>
                </c:pt>
                <c:pt idx="11">
                  <c:v>1.8823420000000002</c:v>
                </c:pt>
                <c:pt idx="12">
                  <c:v>5.8456400000000004</c:v>
                </c:pt>
                <c:pt idx="13">
                  <c:v>3.6809609999999999</c:v>
                </c:pt>
                <c:pt idx="14">
                  <c:v>2.7483150000000003</c:v>
                </c:pt>
                <c:pt idx="15">
                  <c:v>2.1462909999999997</c:v>
                </c:pt>
                <c:pt idx="16">
                  <c:v>1.8218869999999998</c:v>
                </c:pt>
                <c:pt idx="17">
                  <c:v>1.7269010000000002</c:v>
                </c:pt>
                <c:pt idx="18">
                  <c:v>1.6841990000000004</c:v>
                </c:pt>
                <c:pt idx="19">
                  <c:v>1.8546920000000005</c:v>
                </c:pt>
                <c:pt idx="20">
                  <c:v>2.4371110000000002</c:v>
                </c:pt>
                <c:pt idx="21">
                  <c:v>2.1406939999999999</c:v>
                </c:pt>
                <c:pt idx="22">
                  <c:v>1.9573770000000001</c:v>
                </c:pt>
                <c:pt idx="23">
                  <c:v>1.8909320000000003</c:v>
                </c:pt>
                <c:pt idx="24">
                  <c:v>1.6818819999999999</c:v>
                </c:pt>
                <c:pt idx="25">
                  <c:v>1.7026490000000001</c:v>
                </c:pt>
                <c:pt idx="26">
                  <c:v>1.6203370000000001</c:v>
                </c:pt>
                <c:pt idx="27">
                  <c:v>1.5956429999999999</c:v>
                </c:pt>
                <c:pt idx="28">
                  <c:v>1.8025519999999999</c:v>
                </c:pt>
                <c:pt idx="29">
                  <c:v>2.6281819999999998</c:v>
                </c:pt>
                <c:pt idx="30">
                  <c:v>1.6522680000000003</c:v>
                </c:pt>
                <c:pt idx="31">
                  <c:v>1.262562</c:v>
                </c:pt>
                <c:pt idx="32">
                  <c:v>1.1514470000000001</c:v>
                </c:pt>
                <c:pt idx="33">
                  <c:v>1.146865</c:v>
                </c:pt>
                <c:pt idx="34">
                  <c:v>1.2001929999999998</c:v>
                </c:pt>
                <c:pt idx="35">
                  <c:v>1.2674330000000003</c:v>
                </c:pt>
                <c:pt idx="36">
                  <c:v>1.3260570000000003</c:v>
                </c:pt>
                <c:pt idx="37">
                  <c:v>1.4270189999999998</c:v>
                </c:pt>
                <c:pt idx="38">
                  <c:v>1.6259590000000002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9E-4E40-9669-089B64C7E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79054896"/>
        <c:axId val="-1079054352"/>
      </c:areaChart>
      <c:lineChart>
        <c:grouping val="standard"/>
        <c:varyColors val="0"/>
        <c:ser>
          <c:idx val="0"/>
          <c:order val="0"/>
          <c:tx>
            <c:v>Mean</c:v>
          </c:tx>
          <c:spPr>
            <a:ln w="22225" cap="rnd">
              <a:solidFill>
                <a:srgbClr val="69B023"/>
              </a:solidFill>
              <a:round/>
            </a:ln>
            <a:effectLst/>
          </c:spPr>
          <c:marker>
            <c:symbol val="none"/>
          </c:marker>
          <c:cat>
            <c:numRef>
              <c:f>'[All_Charts (003).xlsm]CHARTS'!$B$68:$B$127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'[All_Charts (003).xlsm]CHARTS'!$C$68:$C$127</c:f>
              <c:numCache>
                <c:formatCode>#,##0.00</c:formatCode>
                <c:ptCount val="39"/>
                <c:pt idx="0">
                  <c:v>11.567121999999999</c:v>
                </c:pt>
                <c:pt idx="1">
                  <c:v>11.567121999999999</c:v>
                </c:pt>
                <c:pt idx="2">
                  <c:v>11.567121999999999</c:v>
                </c:pt>
                <c:pt idx="3">
                  <c:v>11.567121999999999</c:v>
                </c:pt>
                <c:pt idx="4">
                  <c:v>1.2408140000000001</c:v>
                </c:pt>
                <c:pt idx="5">
                  <c:v>1.3124819999999999</c:v>
                </c:pt>
                <c:pt idx="6">
                  <c:v>1.4023399999999999</c:v>
                </c:pt>
                <c:pt idx="7">
                  <c:v>1.5172650000000001</c:v>
                </c:pt>
                <c:pt idx="8">
                  <c:v>1.6687749999999999</c:v>
                </c:pt>
                <c:pt idx="9">
                  <c:v>1.877883</c:v>
                </c:pt>
                <c:pt idx="10">
                  <c:v>2.1879960000000001</c:v>
                </c:pt>
                <c:pt idx="11">
                  <c:v>2.707821</c:v>
                </c:pt>
                <c:pt idx="12">
                  <c:v>3.8197649999999999</c:v>
                </c:pt>
                <c:pt idx="13">
                  <c:v>3.6610939999999998</c:v>
                </c:pt>
                <c:pt idx="14">
                  <c:v>3.54481</c:v>
                </c:pt>
                <c:pt idx="15">
                  <c:v>3.4638870000000002</c:v>
                </c:pt>
                <c:pt idx="16">
                  <c:v>3.4141620000000001</c:v>
                </c:pt>
                <c:pt idx="17">
                  <c:v>3.3936570000000001</c:v>
                </c:pt>
                <c:pt idx="18">
                  <c:v>3.4023099999999999</c:v>
                </c:pt>
                <c:pt idx="19">
                  <c:v>3.4420380000000002</c:v>
                </c:pt>
                <c:pt idx="20">
                  <c:v>3.5171480000000002</c:v>
                </c:pt>
                <c:pt idx="21">
                  <c:v>3.3524430000000001</c:v>
                </c:pt>
                <c:pt idx="22">
                  <c:v>3.2450220000000001</c:v>
                </c:pt>
                <c:pt idx="23">
                  <c:v>3.1841940000000002</c:v>
                </c:pt>
                <c:pt idx="24">
                  <c:v>3.1644130000000001</c:v>
                </c:pt>
                <c:pt idx="25">
                  <c:v>3.183907</c:v>
                </c:pt>
                <c:pt idx="26">
                  <c:v>3.2442470000000001</c:v>
                </c:pt>
                <c:pt idx="27">
                  <c:v>3.3506619999999998</c:v>
                </c:pt>
                <c:pt idx="28">
                  <c:v>3.513226</c:v>
                </c:pt>
                <c:pt idx="29">
                  <c:v>3.7494730000000001</c:v>
                </c:pt>
                <c:pt idx="30">
                  <c:v>3.2941210000000001</c:v>
                </c:pt>
                <c:pt idx="31">
                  <c:v>2.960464</c:v>
                </c:pt>
                <c:pt idx="32">
                  <c:v>2.7049599999999998</c:v>
                </c:pt>
                <c:pt idx="33">
                  <c:v>2.5026540000000002</c:v>
                </c:pt>
                <c:pt idx="34">
                  <c:v>2.3382130000000001</c:v>
                </c:pt>
                <c:pt idx="35">
                  <c:v>2.2016930000000001</c:v>
                </c:pt>
                <c:pt idx="36">
                  <c:v>2.0863640000000001</c:v>
                </c:pt>
                <c:pt idx="37">
                  <c:v>1.987503</c:v>
                </c:pt>
                <c:pt idx="38">
                  <c:v>1.9017040000000001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9E-4E40-9669-089B64C7E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79054896"/>
        <c:axId val="-1079054352"/>
      </c:lineChart>
      <c:catAx>
        <c:axId val="-1079054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9054352"/>
        <c:crosses val="autoZero"/>
        <c:auto val="1"/>
        <c:lblAlgn val="ctr"/>
        <c:lblOffset val="100"/>
        <c:noMultiLvlLbl val="0"/>
      </c:catAx>
      <c:valAx>
        <c:axId val="-10790543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905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7627180555555551"/>
          <c:y val="6.498027777777779E-2"/>
          <c:w val="0.12372819444444444"/>
          <c:h val="0.12215055555555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0.31545</cdr:x>
      <cdr:y>0.22622</cdr:y>
    </cdr:from>
    <cdr:to>
      <cdr:x>0.93063</cdr:x>
      <cdr:y>0.38532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91D899-8865-43C8-A036-E6C41BAA3175}"/>
            </a:ext>
          </a:extLst>
        </cdr:cNvPr>
        <cdr:cNvSpPr txBox="1"/>
      </cdr:nvSpPr>
      <cdr:spPr>
        <a:xfrm xmlns:a="http://schemas.openxmlformats.org/drawingml/2006/main">
          <a:off x="2379378" y="1241946"/>
          <a:ext cx="4640239" cy="873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400" dirty="0">
              <a:solidFill>
                <a:srgbClr val="0000FF"/>
              </a:solidFill>
            </a:rPr>
            <a:t>11% in 2018 vs 3% in NSW GBM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0.53193</cdr:x>
      <cdr:y>0.19467</cdr:y>
    </cdr:from>
    <cdr:to>
      <cdr:x>0.93301</cdr:x>
      <cdr:y>0.31148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B6B5194-A530-47A1-950D-3B325587F477}"/>
            </a:ext>
          </a:extLst>
        </cdr:cNvPr>
        <cdr:cNvSpPr txBox="1"/>
      </cdr:nvSpPr>
      <cdr:spPr>
        <a:xfrm xmlns:a="http://schemas.openxmlformats.org/drawingml/2006/main">
          <a:off x="4235474" y="1023582"/>
          <a:ext cx="3193576" cy="614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600" dirty="0">
              <a:solidFill>
                <a:srgbClr val="0000FF"/>
              </a:solidFill>
            </a:rPr>
            <a:t>Meantime to diagnosis in 2018 1.9 years vs 1.6 </a:t>
          </a:r>
          <a:r>
            <a:rPr lang="en-AU" sz="1600">
              <a:solidFill>
                <a:srgbClr val="0000FF"/>
              </a:solidFill>
            </a:rPr>
            <a:t>years  non-Indigenous</a:t>
          </a:r>
          <a:endParaRPr lang="en-AU" sz="1600" dirty="0">
            <a:solidFill>
              <a:srgbClr val="0000F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0.40127</cdr:x>
      <cdr:y>0</cdr:y>
    </cdr:from>
    <cdr:to>
      <cdr:x>0.40127</cdr:x>
      <cdr:y>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D1694D45-A37A-4A64-B9EC-EF6407FB57D1}"/>
            </a:ext>
          </a:extLst>
        </cdr:cNvPr>
        <cdr:cNvCxnSpPr/>
      </cdr:nvCxnSpPr>
      <cdr:spPr>
        <a:xfrm xmlns:a="http://schemas.openxmlformats.org/drawingml/2006/main">
          <a:off x="3164698" y="0"/>
          <a:ext cx="0" cy="5260975"/>
        </a:xfrm>
        <a:prstGeom xmlns:a="http://schemas.openxmlformats.org/drawingml/2006/main" prst="line">
          <a:avLst/>
        </a:prstGeom>
        <a:ln xmlns:a="http://schemas.openxmlformats.org/drawingml/2006/main" w="66675">
          <a:solidFill>
            <a:srgbClr val="FF0000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0.08406</cdr:x>
      <cdr:y>0</cdr:y>
    </cdr:from>
    <cdr:to>
      <cdr:x>0.44058</cdr:x>
      <cdr:y>0.05649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D5CE5AC-5134-46DD-B689-C5CA7433FAC1}"/>
            </a:ext>
          </a:extLst>
        </cdr:cNvPr>
        <cdr:cNvSpPr txBox="1"/>
      </cdr:nvSpPr>
      <cdr:spPr>
        <a:xfrm xmlns:a="http://schemas.openxmlformats.org/drawingml/2006/main">
          <a:off x="662940" y="0"/>
          <a:ext cx="281178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800" b="1" dirty="0">
              <a:solidFill>
                <a:srgbClr val="0000FF"/>
              </a:solidFill>
            </a:rPr>
            <a:t>ECDC Modelling</a:t>
          </a:r>
        </a:p>
      </cdr:txBody>
    </cdr:sp>
  </cdr:relSizeAnchor>
  <cdr:relSizeAnchor xmlns:cdr="http://schemas.openxmlformats.org/drawingml/2006/chartDrawing">
    <cdr:from>
      <cdr:x>0.16812</cdr:x>
      <cdr:y>0.3904</cdr:y>
    </cdr:from>
    <cdr:to>
      <cdr:x>0.36812</cdr:x>
      <cdr:y>0.55987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6DD4FD9-29D3-4E03-980D-FD11E781CD15}"/>
            </a:ext>
          </a:extLst>
        </cdr:cNvPr>
        <cdr:cNvSpPr txBox="1"/>
      </cdr:nvSpPr>
      <cdr:spPr>
        <a:xfrm xmlns:a="http://schemas.openxmlformats.org/drawingml/2006/main">
          <a:off x="1325880" y="2053907"/>
          <a:ext cx="1577340" cy="891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600" dirty="0">
              <a:solidFill>
                <a:srgbClr val="0000FF"/>
              </a:solidFill>
            </a:rPr>
            <a:t>11% undiagnosed </a:t>
          </a:r>
        </a:p>
        <a:p xmlns:a="http://schemas.openxmlformats.org/drawingml/2006/main">
          <a:r>
            <a:rPr lang="en-AU" sz="1600" dirty="0">
              <a:solidFill>
                <a:srgbClr val="0000FF"/>
              </a:solidFill>
            </a:rPr>
            <a:t>Mortality  </a:t>
          </a:r>
        </a:p>
      </cdr:txBody>
    </cdr:sp>
  </cdr:relSizeAnchor>
  <cdr:relSizeAnchor xmlns:cdr="http://schemas.openxmlformats.org/drawingml/2006/chartDrawing">
    <cdr:from>
      <cdr:x>0.59565</cdr:x>
      <cdr:y>0.01889</cdr:y>
    </cdr:from>
    <cdr:to>
      <cdr:x>0.93478</cdr:x>
      <cdr:y>0.08841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0E32112-EEE4-4547-9CDF-22EAF11DBCC0}"/>
            </a:ext>
          </a:extLst>
        </cdr:cNvPr>
        <cdr:cNvSpPr txBox="1"/>
      </cdr:nvSpPr>
      <cdr:spPr>
        <a:xfrm xmlns:a="http://schemas.openxmlformats.org/drawingml/2006/main">
          <a:off x="4697730" y="99377"/>
          <a:ext cx="267462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000" b="1" dirty="0">
              <a:solidFill>
                <a:srgbClr val="0000FF"/>
              </a:solidFill>
            </a:rPr>
            <a:t>Health Care data</a:t>
          </a:r>
        </a:p>
      </cdr:txBody>
    </cdr:sp>
  </cdr:relSizeAnchor>
  <cdr:relSizeAnchor xmlns:cdr="http://schemas.openxmlformats.org/drawingml/2006/chartDrawing">
    <cdr:from>
      <cdr:x>0.23913</cdr:x>
      <cdr:y>0.58811</cdr:y>
    </cdr:from>
    <cdr:to>
      <cdr:x>0.37391</cdr:x>
      <cdr:y>0.64243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EDF99AE-D440-47F1-9F73-66A2755F0EC0}"/>
            </a:ext>
          </a:extLst>
        </cdr:cNvPr>
        <cdr:cNvSpPr txBox="1"/>
      </cdr:nvSpPr>
      <cdr:spPr>
        <a:xfrm xmlns:a="http://schemas.openxmlformats.org/drawingml/2006/main">
          <a:off x="1885950" y="3094037"/>
          <a:ext cx="106299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000" dirty="0">
              <a:solidFill>
                <a:srgbClr val="0000FF"/>
              </a:solidFill>
            </a:rPr>
            <a:t>N= 595</a:t>
          </a:r>
          <a:endParaRPr lang="en-AU" sz="1100" dirty="0">
            <a:solidFill>
              <a:srgbClr val="0000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0.39304</cdr:x>
      <cdr:y>0</cdr:y>
    </cdr:from>
    <cdr:to>
      <cdr:x>0.39304</cdr:x>
      <cdr:y>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72B7ED1-F778-4696-B136-F19DB10466F6}"/>
            </a:ext>
          </a:extLst>
        </cdr:cNvPr>
        <cdr:cNvCxnSpPr/>
      </cdr:nvCxnSpPr>
      <cdr:spPr>
        <a:xfrm xmlns:a="http://schemas.openxmlformats.org/drawingml/2006/main">
          <a:off x="3218141" y="0"/>
          <a:ext cx="0" cy="5140348"/>
        </a:xfrm>
        <a:prstGeom xmlns:a="http://schemas.openxmlformats.org/drawingml/2006/main" prst="line">
          <a:avLst/>
        </a:prstGeom>
        <a:ln xmlns:a="http://schemas.openxmlformats.org/drawingml/2006/main" w="66675">
          <a:solidFill>
            <a:srgbClr val="FF0000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0.41155</cdr:x>
      <cdr:y>0.39416</cdr:y>
    </cdr:from>
    <cdr:to>
      <cdr:x>0.51375</cdr:x>
      <cdr:y>0.48045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CA278E4-8FD6-4F09-B915-7F196223B204}"/>
            </a:ext>
          </a:extLst>
        </cdr:cNvPr>
        <cdr:cNvSpPr txBox="1"/>
      </cdr:nvSpPr>
      <cdr:spPr>
        <a:xfrm xmlns:a="http://schemas.openxmlformats.org/drawingml/2006/main">
          <a:off x="3763213" y="2137730"/>
          <a:ext cx="934517" cy="467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000" dirty="0">
              <a:solidFill>
                <a:srgbClr val="0000FF"/>
              </a:solidFill>
            </a:rPr>
            <a:t>n=368</a:t>
          </a:r>
        </a:p>
      </cdr:txBody>
    </cdr:sp>
  </cdr:relSizeAnchor>
  <cdr:relSizeAnchor xmlns:cdr="http://schemas.openxmlformats.org/drawingml/2006/chartDrawing">
    <cdr:from>
      <cdr:x>0.56682</cdr:x>
      <cdr:y>0.42623</cdr:y>
    </cdr:from>
    <cdr:to>
      <cdr:x>0.68</cdr:x>
      <cdr:y>0.51106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39BF0E3A-5E01-49D1-95E0-177810EBA60C}"/>
            </a:ext>
          </a:extLst>
        </cdr:cNvPr>
        <cdr:cNvSpPr txBox="1"/>
      </cdr:nvSpPr>
      <cdr:spPr>
        <a:xfrm xmlns:a="http://schemas.openxmlformats.org/drawingml/2006/main" rot="10800000" flipV="1">
          <a:off x="5183001" y="2311675"/>
          <a:ext cx="1034918" cy="460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2000" dirty="0">
              <a:solidFill>
                <a:srgbClr val="0000FF"/>
              </a:solidFill>
            </a:rPr>
            <a:t> n=279 76% </a:t>
          </a:r>
        </a:p>
      </cdr:txBody>
    </cdr:sp>
  </cdr:relSizeAnchor>
  <cdr:relSizeAnchor xmlns:cdr="http://schemas.openxmlformats.org/drawingml/2006/chartDrawing">
    <cdr:from>
      <cdr:x>0.7287</cdr:x>
      <cdr:y>0.37829</cdr:y>
    </cdr:from>
    <cdr:to>
      <cdr:x>0.84</cdr:x>
      <cdr:y>0.53938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CE0CCBE2-FE65-48AB-A67E-646E402329AE}"/>
            </a:ext>
          </a:extLst>
        </cdr:cNvPr>
        <cdr:cNvSpPr txBox="1"/>
      </cdr:nvSpPr>
      <cdr:spPr>
        <a:xfrm xmlns:a="http://schemas.openxmlformats.org/drawingml/2006/main" rot="10800000" flipV="1">
          <a:off x="6663231" y="2051689"/>
          <a:ext cx="1017728" cy="873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2000" dirty="0">
            <a:solidFill>
              <a:srgbClr val="0000FF"/>
            </a:solidFill>
          </a:endParaRPr>
        </a:p>
        <a:p xmlns:a="http://schemas.openxmlformats.org/drawingml/2006/main">
          <a:r>
            <a:rPr lang="en-AU" sz="2000" dirty="0">
              <a:solidFill>
                <a:srgbClr val="0000FF"/>
              </a:solidFill>
            </a:rPr>
            <a:t>n=240 86% </a:t>
          </a:r>
        </a:p>
      </cdr:txBody>
    </cdr:sp>
  </cdr:relSizeAnchor>
  <cdr:relSizeAnchor xmlns:cdr="http://schemas.openxmlformats.org/drawingml/2006/chartDrawing">
    <cdr:from>
      <cdr:x>0.88318</cdr:x>
      <cdr:y>0.39726</cdr:y>
    </cdr:from>
    <cdr:to>
      <cdr:x>1</cdr:x>
      <cdr:y>0.57377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3FD96A51-02A0-42A3-AEFC-C82B1C2FE7B9}"/>
            </a:ext>
          </a:extLst>
        </cdr:cNvPr>
        <cdr:cNvSpPr txBox="1"/>
      </cdr:nvSpPr>
      <cdr:spPr>
        <a:xfrm xmlns:a="http://schemas.openxmlformats.org/drawingml/2006/main" rot="10800000" flipV="1">
          <a:off x="8075795" y="2154559"/>
          <a:ext cx="1068203" cy="957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2000" dirty="0">
            <a:solidFill>
              <a:srgbClr val="0000FF"/>
            </a:solidFill>
          </a:endParaRPr>
        </a:p>
        <a:p xmlns:a="http://schemas.openxmlformats.org/drawingml/2006/main">
          <a:r>
            <a:rPr lang="en-AU" sz="2000" dirty="0">
              <a:solidFill>
                <a:srgbClr val="0000FF"/>
              </a:solidFill>
            </a:rPr>
            <a:t>n=235</a:t>
          </a:r>
        </a:p>
        <a:p xmlns:a="http://schemas.openxmlformats.org/drawingml/2006/main">
          <a:r>
            <a:rPr lang="en-AU" sz="2000" dirty="0">
              <a:solidFill>
                <a:srgbClr val="0000FF"/>
              </a:solidFill>
            </a:rPr>
            <a:t>98% </a:t>
          </a:r>
        </a:p>
      </cdr:txBody>
    </cdr:sp>
  </cdr:relSizeAnchor>
  <cdr:relSizeAnchor xmlns:cdr="http://schemas.openxmlformats.org/drawingml/2006/chartDrawing">
    <cdr:from>
      <cdr:x>0.5769</cdr:x>
      <cdr:y>0.04074</cdr:y>
    </cdr:from>
    <cdr:to>
      <cdr:x>0.94361</cdr:x>
      <cdr:y>0.14428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3633FF9B-7D75-4DB1-AFFB-CA03A1275662}"/>
            </a:ext>
          </a:extLst>
        </cdr:cNvPr>
        <cdr:cNvSpPr txBox="1"/>
      </cdr:nvSpPr>
      <cdr:spPr>
        <a:xfrm xmlns:a="http://schemas.openxmlformats.org/drawingml/2006/main">
          <a:off x="5275183" y="220938"/>
          <a:ext cx="3353149" cy="56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800" b="1" dirty="0">
              <a:solidFill>
                <a:srgbClr val="0000FF"/>
              </a:solidFill>
            </a:rPr>
            <a:t>Health Service data</a:t>
          </a:r>
        </a:p>
      </cdr:txBody>
    </cdr:sp>
  </cdr:relSizeAnchor>
  <cdr:relSizeAnchor xmlns:cdr="http://schemas.openxmlformats.org/drawingml/2006/chartDrawing">
    <cdr:from>
      <cdr:x>0.03835</cdr:x>
      <cdr:y>0.03834</cdr:y>
    </cdr:from>
    <cdr:to>
      <cdr:x>0.36375</cdr:x>
      <cdr:y>0.13392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940791C1-C45B-40BB-969A-3EE8A0B9C5FC}"/>
            </a:ext>
          </a:extLst>
        </cdr:cNvPr>
        <cdr:cNvSpPr txBox="1"/>
      </cdr:nvSpPr>
      <cdr:spPr>
        <a:xfrm xmlns:a="http://schemas.openxmlformats.org/drawingml/2006/main">
          <a:off x="350672" y="207925"/>
          <a:ext cx="2975458" cy="518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400" b="1" dirty="0">
              <a:solidFill>
                <a:srgbClr val="0000FF"/>
              </a:solidFill>
            </a:rPr>
            <a:t>ECDC</a:t>
          </a:r>
          <a:r>
            <a:rPr lang="en-AU" sz="2800" b="1" dirty="0">
              <a:solidFill>
                <a:srgbClr val="0000FF"/>
              </a:solidFill>
            </a:rPr>
            <a:t> </a:t>
          </a:r>
          <a:r>
            <a:rPr lang="en-AU" sz="2400" b="1" dirty="0">
              <a:solidFill>
                <a:srgbClr val="0000FF"/>
              </a:solidFill>
            </a:rPr>
            <a:t>Modelling</a:t>
          </a:r>
          <a:r>
            <a:rPr lang="en-AU" sz="2800" b="1" dirty="0">
              <a:solidFill>
                <a:srgbClr val="0000FF"/>
              </a:solidFill>
            </a:rPr>
            <a:t> </a:t>
          </a:r>
          <a:r>
            <a:rPr lang="en-AU" sz="2400" b="1" dirty="0">
              <a:solidFill>
                <a:srgbClr val="0000FF"/>
              </a:solidFill>
            </a:rPr>
            <a:t>Tool </a:t>
          </a:r>
        </a:p>
      </cdr:txBody>
    </cdr:sp>
  </cdr:relSizeAnchor>
  <cdr:relSizeAnchor xmlns:cdr="http://schemas.openxmlformats.org/drawingml/2006/chartDrawing">
    <cdr:from>
      <cdr:x>0.41625</cdr:x>
      <cdr:y>0.24341</cdr:y>
    </cdr:from>
    <cdr:to>
      <cdr:x>0.84625</cdr:x>
      <cdr:y>0.33193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25CD18C-BE47-4CD5-AC60-0371DDD33145}"/>
            </a:ext>
          </a:extLst>
        </cdr:cNvPr>
        <cdr:cNvSpPr txBox="1"/>
      </cdr:nvSpPr>
      <cdr:spPr>
        <a:xfrm xmlns:a="http://schemas.openxmlformats.org/drawingml/2006/main">
          <a:off x="3806190" y="1320144"/>
          <a:ext cx="3931920" cy="480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800" b="1" dirty="0">
              <a:solidFill>
                <a:srgbClr val="0000FF"/>
              </a:solidFill>
            </a:rPr>
            <a:t>** 227 (38%) of PLWH  are missing </a:t>
          </a:r>
        </a:p>
      </cdr:txBody>
    </cdr:sp>
  </cdr:relSizeAnchor>
  <cdr:relSizeAnchor xmlns:cdr="http://schemas.openxmlformats.org/drawingml/2006/chartDrawing">
    <cdr:from>
      <cdr:x>0.25625</cdr:x>
      <cdr:y>0.17808</cdr:y>
    </cdr:from>
    <cdr:to>
      <cdr:x>0.37375</cdr:x>
      <cdr:y>0.23288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D5971F0-6FF3-471C-975A-09A09B6FF4F7}"/>
            </a:ext>
          </a:extLst>
        </cdr:cNvPr>
        <cdr:cNvSpPr txBox="1"/>
      </cdr:nvSpPr>
      <cdr:spPr>
        <a:xfrm xmlns:a="http://schemas.openxmlformats.org/drawingml/2006/main">
          <a:off x="2343150" y="965839"/>
          <a:ext cx="107442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800" b="1" dirty="0">
              <a:solidFill>
                <a:srgbClr val="0000FF"/>
              </a:solidFill>
            </a:rPr>
            <a:t>N=595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A122-E4AE-48D2-8ADD-DA43B2A2E104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C8393-7A14-43C4-83DE-F8BBB1B8E4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03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393-7A14-43C4-83DE-F8BBB1B8E42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70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C8393-7A14-43C4-83DE-F8BBB1B8E42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57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C8393-7A14-43C4-83DE-F8BBB1B8E42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85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4832A-1B7A-444E-9DCD-AE0C2D78FCA5}" type="slidenum">
              <a:rPr lang="en-AU" smtClean="0">
                <a:solidFill>
                  <a:prstClr val="black"/>
                </a:solidFill>
              </a:rPr>
              <a:pPr/>
              <a:t>24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1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1" y="5043732"/>
            <a:ext cx="7772400" cy="706437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1" y="5881994"/>
            <a:ext cx="7772400" cy="589146"/>
          </a:xfrm>
        </p:spPr>
        <p:txBody>
          <a:bodyPr/>
          <a:lstStyle>
            <a:lvl1pPr marL="0" indent="0" algn="l">
              <a:buNone/>
              <a:defRPr sz="3200" b="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51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755576" y="1196752"/>
            <a:ext cx="77724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17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7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4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2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43473"/>
            <a:ext cx="9144000" cy="961991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515025"/>
            <a:ext cx="8085584" cy="7992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This template is for slides with long titles that go over two lines</a:t>
            </a:r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3" y="6475329"/>
            <a:ext cx="8064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97302" y="6525343"/>
            <a:ext cx="7006251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/>
              <a:t>Source:</a:t>
            </a:r>
            <a:endParaRPr lang="en-US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385F23-470B-B540-9492-8220B9E90E81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7141" y="1600819"/>
            <a:ext cx="8086412" cy="462965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/>
            </a:lvl1pPr>
          </a:lstStyle>
          <a:p>
            <a:r>
              <a:rPr lang="en-US" sz="2800">
                <a:solidFill>
                  <a:schemeClr val="bg2"/>
                </a:solidFill>
              </a:rPr>
              <a:t>Heading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err="1">
                <a:solidFill>
                  <a:srgbClr val="000000"/>
                </a:solidFill>
              </a:rPr>
              <a:t>Lorem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ipsum</a:t>
            </a:r>
            <a:r>
              <a:rPr lang="en-US" sz="2200" b="0">
                <a:solidFill>
                  <a:srgbClr val="000000"/>
                </a:solidFill>
              </a:rPr>
              <a:t> dolor sit </a:t>
            </a:r>
            <a:r>
              <a:rPr lang="en-US" sz="2200" b="0" err="1">
                <a:solidFill>
                  <a:srgbClr val="000000"/>
                </a:solidFill>
              </a:rPr>
              <a:t>amet</a:t>
            </a:r>
            <a:r>
              <a:rPr lang="en-US" sz="2200" b="0">
                <a:solidFill>
                  <a:srgbClr val="000000"/>
                </a:solidFill>
              </a:rPr>
              <a:t>, </a:t>
            </a:r>
            <a:r>
              <a:rPr lang="en-US" sz="2200" b="0" err="1">
                <a:solidFill>
                  <a:srgbClr val="000000"/>
                </a:solidFill>
              </a:rPr>
              <a:t>consectetur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adipiscing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elit</a:t>
            </a:r>
            <a:r>
              <a:rPr lang="en-US" sz="2200" b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err="1">
                <a:solidFill>
                  <a:srgbClr val="000000"/>
                </a:solidFill>
              </a:rPr>
              <a:t>Etiam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tristique</a:t>
            </a:r>
            <a:r>
              <a:rPr lang="en-US" sz="2200" b="0">
                <a:solidFill>
                  <a:srgbClr val="000000"/>
                </a:solidFill>
              </a:rPr>
              <a:t> in </a:t>
            </a:r>
            <a:r>
              <a:rPr lang="en-US" sz="2200" b="0" err="1">
                <a:solidFill>
                  <a:srgbClr val="000000"/>
                </a:solidFill>
              </a:rPr>
              <a:t>tellus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sed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iaculis</a:t>
            </a:r>
            <a:r>
              <a:rPr lang="en-US" sz="2200" b="0">
                <a:solidFill>
                  <a:srgbClr val="000000"/>
                </a:solidFill>
              </a:rPr>
              <a:t>. </a:t>
            </a:r>
            <a:r>
              <a:rPr lang="en-US" sz="2200" b="0" err="1">
                <a:solidFill>
                  <a:srgbClr val="000000"/>
                </a:solidFill>
              </a:rPr>
              <a:t>Etiam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elementum</a:t>
            </a:r>
            <a:r>
              <a:rPr lang="en-US" sz="2200" b="0">
                <a:solidFill>
                  <a:srgbClr val="000000"/>
                </a:solidFill>
              </a:rPr>
              <a:t>, </a:t>
            </a:r>
            <a:r>
              <a:rPr lang="en-US" sz="2200" b="0" err="1">
                <a:solidFill>
                  <a:srgbClr val="000000"/>
                </a:solidFill>
              </a:rPr>
              <a:t>velit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sed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porta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laoreet</a:t>
            </a:r>
            <a:r>
              <a:rPr lang="en-US" sz="2200" b="0">
                <a:solidFill>
                  <a:srgbClr val="000000"/>
                </a:solidFill>
              </a:rPr>
              <a:t>, </a:t>
            </a:r>
            <a:r>
              <a:rPr lang="en-US" sz="2200" b="0" err="1">
                <a:solidFill>
                  <a:srgbClr val="000000"/>
                </a:solidFill>
              </a:rPr>
              <a:t>eros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neque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auctor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urna</a:t>
            </a:r>
            <a:endParaRPr lang="en-US" sz="2200" b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err="1">
                <a:solidFill>
                  <a:srgbClr val="000000"/>
                </a:solidFill>
              </a:rPr>
              <a:t>Nisl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risus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malesuada</a:t>
            </a:r>
            <a:r>
              <a:rPr lang="en-US" sz="2200" b="0">
                <a:solidFill>
                  <a:srgbClr val="000000"/>
                </a:solidFill>
              </a:rPr>
              <a:t> ex. </a:t>
            </a:r>
            <a:r>
              <a:rPr lang="en-US" sz="2200" b="0" err="1">
                <a:solidFill>
                  <a:srgbClr val="000000"/>
                </a:solidFill>
              </a:rPr>
              <a:t>Donec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sollicitudin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sagittis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purus</a:t>
            </a:r>
            <a:r>
              <a:rPr lang="en-US" sz="2200" b="0">
                <a:solidFill>
                  <a:srgbClr val="000000"/>
                </a:solidFill>
              </a:rPr>
              <a:t> non </a:t>
            </a:r>
            <a:r>
              <a:rPr lang="en-US" sz="2200" b="0" err="1">
                <a:solidFill>
                  <a:srgbClr val="000000"/>
                </a:solidFill>
              </a:rPr>
              <a:t>suscipit</a:t>
            </a:r>
            <a:r>
              <a:rPr lang="en-US" sz="2200" b="0">
                <a:solidFill>
                  <a:srgbClr val="000000"/>
                </a:solidFill>
              </a:rPr>
              <a:t>. Integer </a:t>
            </a:r>
            <a:r>
              <a:rPr lang="en-US" sz="2200" b="0" err="1">
                <a:solidFill>
                  <a:srgbClr val="000000"/>
                </a:solidFill>
              </a:rPr>
              <a:t>finibus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euismod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leo</a:t>
            </a:r>
            <a:r>
              <a:rPr lang="en-US" sz="2200" b="0">
                <a:solidFill>
                  <a:srgbClr val="000000"/>
                </a:solidFill>
              </a:rPr>
              <a:t>, </a:t>
            </a:r>
            <a:r>
              <a:rPr lang="en-US" sz="2200" b="0" err="1">
                <a:solidFill>
                  <a:srgbClr val="000000"/>
                </a:solidFill>
              </a:rPr>
              <a:t>feugiat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fringilla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nisl</a:t>
            </a:r>
            <a:r>
              <a:rPr lang="en-US" sz="2200" b="0">
                <a:solidFill>
                  <a:srgbClr val="000000"/>
                </a:solidFill>
              </a:rPr>
              <a:t> </a:t>
            </a:r>
            <a:r>
              <a:rPr lang="en-US" sz="2200" b="0" err="1">
                <a:solidFill>
                  <a:srgbClr val="000000"/>
                </a:solidFill>
              </a:rPr>
              <a:t>venenatis</a:t>
            </a:r>
            <a:r>
              <a:rPr lang="en-US" sz="2200" b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518864" y="73225"/>
            <a:ext cx="6311153" cy="24053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>
                    <a:lumMod val="65000"/>
                  </a:prstClr>
                </a:solidFill>
              </a:rPr>
              <a:t>FORTH Study </a:t>
            </a:r>
          </a:p>
        </p:txBody>
      </p:sp>
    </p:spTree>
    <p:extLst>
      <p:ext uri="{BB962C8B-B14F-4D97-AF65-F5344CB8AC3E}">
        <p14:creationId xmlns:p14="http://schemas.microsoft.com/office/powerpoint/2010/main" val="142228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295401"/>
            <a:ext cx="7772400" cy="457200"/>
          </a:xfrm>
          <a:prstGeom prst="rect">
            <a:avLst/>
          </a:prstGeom>
        </p:spPr>
        <p:txBody>
          <a:bodyPr anchor="t"/>
          <a:lstStyle>
            <a:lvl1pPr algn="l">
              <a:defRPr sz="2700" b="1" cap="none" baseline="0">
                <a:solidFill>
                  <a:srgbClr val="C00000"/>
                </a:solidFill>
              </a:defRPr>
            </a:lvl1pPr>
          </a:lstStyle>
          <a:p>
            <a:r>
              <a:rPr lang="en-AU"/>
              <a:t>This is a level one heading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95400" y="1707420"/>
            <a:ext cx="7620000" cy="2971800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 b="0"/>
            </a:lvl1pPr>
            <a:lvl2pPr>
              <a:spcBef>
                <a:spcPts val="500"/>
              </a:spcBef>
              <a:spcAft>
                <a:spcPts val="500"/>
              </a:spcAft>
              <a:defRPr b="0"/>
            </a:lvl2pPr>
            <a:lvl3pPr>
              <a:spcBef>
                <a:spcPts val="500"/>
              </a:spcBef>
              <a:spcAft>
                <a:spcPts val="500"/>
              </a:spcAft>
              <a:defRPr b="0"/>
            </a:lvl3pPr>
            <a:lvl4pPr>
              <a:spcBef>
                <a:spcPts val="500"/>
              </a:spcBef>
              <a:spcAft>
                <a:spcPts val="500"/>
              </a:spcAft>
              <a:defRPr b="0"/>
            </a:lvl4pPr>
            <a:lvl5pPr>
              <a:spcBef>
                <a:spcPts val="500"/>
              </a:spcBef>
              <a:spcAft>
                <a:spcPts val="500"/>
              </a:spcAft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705356" y="6332383"/>
            <a:ext cx="7295644" cy="365125"/>
          </a:xfrm>
          <a:prstGeom prst="rect">
            <a:avLst/>
          </a:prstGeom>
        </p:spPr>
        <p:txBody>
          <a:bodyPr/>
          <a:lstStyle>
            <a:lvl1pPr>
              <a:defRPr sz="1100" kern="0" spc="-50" baseline="0"/>
            </a:lvl1pPr>
          </a:lstStyle>
          <a:p>
            <a:r>
              <a:rPr lang="en-AU"/>
              <a:t>Centre for Research Excellence in Aboriginal Sexual Health and Blood Borne Viruses (CRE-ASH)</a:t>
            </a:r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228600" y="6296643"/>
            <a:ext cx="441016" cy="365125"/>
          </a:xfrm>
          <a:prstGeom prst="rect">
            <a:avLst/>
          </a:prstGeom>
        </p:spPr>
        <p:txBody>
          <a:bodyPr/>
          <a:lstStyle>
            <a:lvl1pPr>
              <a:defRPr sz="1300" b="1" baseline="0"/>
            </a:lvl1pPr>
          </a:lstStyle>
          <a:p>
            <a:fld id="{BF156271-57CC-4AFA-B263-FD86735D7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4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A494-78D5-4AD2-BC72-E30D57A2D7C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D69E-A461-4F2A-9380-74B382BEF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0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0047"/>
            <a:ext cx="9144000" cy="612000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3" y="6475329"/>
            <a:ext cx="8064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97302" y="6525343"/>
            <a:ext cx="7006251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/>
              <a:t>Source: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575408"/>
            <a:ext cx="8085584" cy="41132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Slide title goes (short title)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7963"/>
            <a:ext cx="7772400" cy="7064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151731"/>
            <a:ext cx="7772400" cy="5002883"/>
          </a:xfrm>
        </p:spPr>
        <p:txBody>
          <a:bodyPr/>
          <a:lstStyle>
            <a:lvl1pPr marL="0" indent="0" algn="l">
              <a:buNone/>
              <a:defRPr sz="20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85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3431"/>
            <a:ext cx="7886700" cy="67627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95754"/>
            <a:ext cx="7886700" cy="5187461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12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ert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599"/>
            <a:ext cx="7886700" cy="75613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578"/>
            <a:ext cx="7886700" cy="5260976"/>
          </a:xfrm>
        </p:spPr>
        <p:txBody>
          <a:bodyPr/>
          <a:lstStyle>
            <a:lvl1pPr>
              <a:defRPr sz="2000" b="1" i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01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968"/>
            <a:ext cx="7886700" cy="73855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96121"/>
            <a:ext cx="3886200" cy="4980842"/>
          </a:xfrm>
        </p:spPr>
        <p:txBody>
          <a:bodyPr/>
          <a:lstStyle>
            <a:lvl1pPr>
              <a:defRPr sz="2000" i="0"/>
            </a:lvl1pPr>
            <a:lvl2pPr>
              <a:defRPr sz="2000" i="0"/>
            </a:lvl2pPr>
            <a:lvl3pPr>
              <a:defRPr sz="2000" i="0"/>
            </a:lvl3pPr>
            <a:lvl4pPr>
              <a:defRPr sz="2000" i="0"/>
            </a:lvl4pPr>
            <a:lvl5pPr>
              <a:defRPr sz="20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6121"/>
            <a:ext cx="3886200" cy="4980842"/>
          </a:xfrm>
        </p:spPr>
        <p:txBody>
          <a:bodyPr/>
          <a:lstStyle>
            <a:lvl1pPr>
              <a:defRPr sz="2000" i="0"/>
            </a:lvl1pPr>
            <a:lvl2pPr>
              <a:defRPr sz="2000" i="0"/>
            </a:lvl2pPr>
            <a:lvl3pPr>
              <a:defRPr sz="2000" i="0"/>
            </a:lvl3pPr>
            <a:lvl4pPr>
              <a:defRPr sz="2000" i="0"/>
            </a:lvl4pPr>
            <a:lvl5pPr>
              <a:defRPr sz="20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2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37773"/>
            <a:ext cx="7886700" cy="60202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34784"/>
            <a:ext cx="3868340" cy="458847"/>
          </a:xfrm>
        </p:spPr>
        <p:txBody>
          <a:bodyPr anchor="b"/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60319"/>
            <a:ext cx="3868340" cy="4229344"/>
          </a:xfrm>
        </p:spPr>
        <p:txBody>
          <a:bodyPr/>
          <a:lstStyle>
            <a:lvl1pPr>
              <a:defRPr sz="2000" b="0" i="0"/>
            </a:lvl1pPr>
            <a:lvl2pPr>
              <a:defRPr sz="2000" b="0" i="0"/>
            </a:lvl2pPr>
            <a:lvl3pPr>
              <a:defRPr sz="2000" b="0" i="0"/>
            </a:lvl3pPr>
            <a:lvl4pPr>
              <a:defRPr sz="2000" b="0" i="0"/>
            </a:lvl4pPr>
            <a:lvl5pPr>
              <a:defRPr sz="20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24159"/>
            <a:ext cx="3887391" cy="469472"/>
          </a:xfrm>
        </p:spPr>
        <p:txBody>
          <a:bodyPr anchor="b"/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60319"/>
            <a:ext cx="3887391" cy="4229344"/>
          </a:xfrm>
        </p:spPr>
        <p:txBody>
          <a:bodyPr/>
          <a:lstStyle>
            <a:lvl1pPr>
              <a:defRPr sz="2000" i="0"/>
            </a:lvl1pPr>
            <a:lvl2pPr>
              <a:defRPr sz="2000" i="0"/>
            </a:lvl2pPr>
            <a:lvl3pPr>
              <a:defRPr sz="2000" i="0"/>
            </a:lvl3pPr>
            <a:lvl4pPr>
              <a:defRPr sz="2000" i="0"/>
            </a:lvl4pPr>
            <a:lvl5pPr>
              <a:defRPr sz="20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51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34108"/>
            <a:ext cx="6544682" cy="530226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6092"/>
            <a:ext cx="4629150" cy="5152293"/>
          </a:xfrm>
        </p:spPr>
        <p:txBody>
          <a:bodyPr/>
          <a:lstStyle>
            <a:lvl1pPr>
              <a:defRPr sz="2000" b="1" i="0"/>
            </a:lvl1pPr>
            <a:lvl2pPr>
              <a:defRPr sz="2000" i="0"/>
            </a:lvl2pPr>
            <a:lvl3pPr>
              <a:defRPr sz="2000" i="0"/>
            </a:lvl3pPr>
            <a:lvl4pPr>
              <a:defRPr sz="2000" i="0"/>
            </a:lvl4pPr>
            <a:lvl5pPr>
              <a:defRPr sz="20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66091"/>
            <a:ext cx="2949178" cy="5152293"/>
          </a:xfrm>
        </p:spPr>
        <p:txBody>
          <a:bodyPr/>
          <a:lstStyle>
            <a:lvl1pPr marL="0" indent="0">
              <a:buNone/>
              <a:defRPr sz="2000" b="1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4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57" y="351692"/>
            <a:ext cx="6562267" cy="530226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6092"/>
            <a:ext cx="4629150" cy="5099538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66091"/>
            <a:ext cx="2949178" cy="5099539"/>
          </a:xfrm>
        </p:spPr>
        <p:txBody>
          <a:bodyPr/>
          <a:lstStyle>
            <a:lvl1pPr marL="0" indent="0">
              <a:buNone/>
              <a:defRPr sz="200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20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46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976446"/>
            <a:ext cx="7886700" cy="85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6045933"/>
            <a:ext cx="7886700" cy="47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3" r:id="rId3"/>
    <p:sldLayoutId id="2147483662" r:id="rId4"/>
    <p:sldLayoutId id="2147483664" r:id="rId5"/>
    <p:sldLayoutId id="2147483665" r:id="rId6"/>
    <p:sldLayoutId id="2147483668" r:id="rId7"/>
    <p:sldLayoutId id="2147483669" r:id="rId8"/>
    <p:sldLayoutId id="2147483670" r:id="rId9"/>
    <p:sldLayoutId id="2147483673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1" r:id="rId16"/>
    <p:sldLayoutId id="2147483683" r:id="rId17"/>
    <p:sldLayoutId id="2147483684" r:id="rId18"/>
    <p:sldLayoutId id="214748368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3C1E-CE95-4921-8FA5-8952860D1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91582"/>
            <a:ext cx="6858000" cy="2498141"/>
          </a:xfrm>
        </p:spPr>
        <p:txBody>
          <a:bodyPr>
            <a:normAutofit fontScale="90000"/>
          </a:bodyPr>
          <a:lstStyle/>
          <a:p>
            <a:br>
              <a:rPr lang="en-AU"/>
            </a:br>
            <a:br>
              <a:rPr lang="en-AU"/>
            </a:br>
            <a:r>
              <a:rPr lang="en-AU"/>
              <a:t> </a:t>
            </a: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r>
              <a:rPr lang="en-AU"/>
              <a:t>	</a:t>
            </a:r>
            <a:br>
              <a:rPr lang="en-AU"/>
            </a:b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6868E-76D5-47F9-BC69-7FB5C1368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524" y="4872591"/>
            <a:ext cx="8938980" cy="589146"/>
          </a:xfrm>
        </p:spPr>
        <p:txBody>
          <a:bodyPr/>
          <a:lstStyle/>
          <a:p>
            <a:r>
              <a:rPr lang="en-AU" i="0" dirty="0">
                <a:solidFill>
                  <a:srgbClr val="0000FF"/>
                </a:solidFill>
              </a:rPr>
              <a:t>Reducing inequities in prevention of HIV and care among First Nations Peoples of Australia</a:t>
            </a:r>
          </a:p>
          <a:p>
            <a:r>
              <a:rPr lang="en-AU" i="0" dirty="0">
                <a:solidFill>
                  <a:srgbClr val="0000FF"/>
                </a:solidFill>
              </a:rPr>
              <a:t>Associate Professor James Ward</a:t>
            </a:r>
          </a:p>
          <a:p>
            <a:r>
              <a:rPr lang="en-AU" i="0" dirty="0">
                <a:solidFill>
                  <a:srgbClr val="0000FF"/>
                </a:solidFill>
              </a:rPr>
              <a:t>@</a:t>
            </a:r>
            <a:r>
              <a:rPr lang="en-AU" i="0" dirty="0" err="1">
                <a:solidFill>
                  <a:srgbClr val="0000FF"/>
                </a:solidFill>
              </a:rPr>
              <a:t>researchjames</a:t>
            </a:r>
            <a:r>
              <a:rPr lang="en-AU" i="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12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C588-5C35-4B05-BE91-380892F92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Data and Aboriginal and Torres Strait Islander people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9DF74-E9C1-4C69-A695-114C9E677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2400" b="0" dirty="0">
                <a:solidFill>
                  <a:srgbClr val="0000FF"/>
                </a:solidFill>
              </a:rPr>
              <a:t>Australia benefits from a world class surveillance system to monitor HIV within the Country </a:t>
            </a:r>
          </a:p>
          <a:p>
            <a:endParaRPr lang="en-AU" sz="2400" b="0" dirty="0">
              <a:solidFill>
                <a:srgbClr val="0000FF"/>
              </a:solidFill>
            </a:endParaRPr>
          </a:p>
          <a:p>
            <a:r>
              <a:rPr lang="en-AU" sz="2400" b="0" dirty="0">
                <a:solidFill>
                  <a:srgbClr val="0000FF"/>
                </a:solidFill>
              </a:rPr>
              <a:t>Aboriginal and Torres Strait Islander people enumerated  from 1992 </a:t>
            </a:r>
          </a:p>
          <a:p>
            <a:endParaRPr lang="en-AU" sz="2400" b="0" dirty="0">
              <a:solidFill>
                <a:srgbClr val="0000FF"/>
              </a:solidFill>
            </a:endParaRPr>
          </a:p>
          <a:p>
            <a:r>
              <a:rPr lang="en-AU" sz="2400" b="0" dirty="0">
                <a:solidFill>
                  <a:srgbClr val="0000FF"/>
                </a:solidFill>
              </a:rPr>
              <a:t>Notification data for HIV is accurate and almost all HIV notifications in Australia are complete for Indigenous status </a:t>
            </a:r>
          </a:p>
          <a:p>
            <a:endParaRPr lang="en-AU" sz="2400" b="0" dirty="0">
              <a:solidFill>
                <a:srgbClr val="0000FF"/>
              </a:solidFill>
            </a:endParaRPr>
          </a:p>
          <a:p>
            <a:r>
              <a:rPr lang="en-AU" sz="2400" b="0" dirty="0">
                <a:solidFill>
                  <a:srgbClr val="0000FF"/>
                </a:solidFill>
              </a:rPr>
              <a:t>Gaps exist in key population denominators, clinical care, co-infections/morbidities, the role of underlying determinants of  HIV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6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0CBB8F4-BF8E-411C-8409-F2AE5544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07" y="11799"/>
            <a:ext cx="7886700" cy="883747"/>
          </a:xfrm>
        </p:spPr>
        <p:txBody>
          <a:bodyPr>
            <a:noAutofit/>
          </a:bodyPr>
          <a:lstStyle/>
          <a:p>
            <a:r>
              <a:rPr lang="en-AU" sz="2000" b="0"/>
              <a:t>Reporting of Aboriginal and Torres Strait Islander status at notification, for selected sexually transmissible infections, 2017, by state or territory</a:t>
            </a:r>
            <a:endParaRPr lang="en-AU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D200C-1B66-473D-99C5-8A70DB595E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24625"/>
            <a:ext cx="668338" cy="252413"/>
          </a:xfrm>
          <a:prstGeom prst="rect">
            <a:avLst/>
          </a:prstGeom>
        </p:spPr>
        <p:txBody>
          <a:bodyPr/>
          <a:lstStyle/>
          <a:p>
            <a:fld id="{8C385F23-470B-B540-9492-8220B9E90E8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219250"/>
              </p:ext>
            </p:extLst>
          </p:nvPr>
        </p:nvGraphicFramePr>
        <p:xfrm>
          <a:off x="341194" y="1187355"/>
          <a:ext cx="8639033" cy="522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878CB06-6446-4DA6-BEA1-650034640872}"/>
              </a:ext>
            </a:extLst>
          </p:cNvPr>
          <p:cNvSpPr txBox="1"/>
          <p:nvPr/>
        </p:nvSpPr>
        <p:spPr>
          <a:xfrm>
            <a:off x="1337481" y="6524625"/>
            <a:ext cx="696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</a:t>
            </a:r>
            <a:r>
              <a:rPr lang="fr-FR" err="1"/>
              <a:t>Australian</a:t>
            </a:r>
            <a:r>
              <a:rPr lang="fr-FR"/>
              <a:t> National </a:t>
            </a:r>
            <a:r>
              <a:rPr lang="fr-FR" err="1"/>
              <a:t>Notifiable</a:t>
            </a:r>
            <a:r>
              <a:rPr lang="fr-FR"/>
              <a:t> </a:t>
            </a:r>
            <a:r>
              <a:rPr lang="fr-FR" err="1"/>
              <a:t>Diseases</a:t>
            </a:r>
            <a:r>
              <a:rPr lang="fr-FR"/>
              <a:t> Surveillance System</a:t>
            </a:r>
            <a:endParaRPr lang="en-AU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42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4D915-F2D5-4CF3-B7CE-1D9DBF079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2400" b="0"/>
              <a:t>HIV notification rate per 100 000 Australian‑born population, 2008–2017, by Indigenous status</a:t>
            </a:r>
            <a:endParaRPr lang="en-AU" sz="240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609791"/>
              </p:ext>
            </p:extLst>
          </p:nvPr>
        </p:nvGraphicFramePr>
        <p:xfrm>
          <a:off x="-163772" y="1450110"/>
          <a:ext cx="9212238" cy="473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4B4858-98B4-47D0-B823-290305E62F18}"/>
              </a:ext>
            </a:extLst>
          </p:cNvPr>
          <p:cNvSpPr txBox="1"/>
          <p:nvPr/>
        </p:nvSpPr>
        <p:spPr>
          <a:xfrm>
            <a:off x="395785" y="6524625"/>
            <a:ext cx="800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Source: State and territory health authorities; includes all states and territories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06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3C4FC8-3E6B-4CBC-B957-7EF3381DE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2800" b="0"/>
              <a:t>HIV notification exposure category, 2013–2017, by Indigenous status</a:t>
            </a:r>
            <a:endParaRPr lang="en-AU" sz="28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13571-9812-4C01-81DC-A48315D17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224B7-2D80-4591-8C63-A645139C8B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24625"/>
            <a:ext cx="668338" cy="252413"/>
          </a:xfrm>
          <a:prstGeom prst="rect">
            <a:avLst/>
          </a:prstGeom>
        </p:spPr>
        <p:txBody>
          <a:bodyPr/>
          <a:lstStyle/>
          <a:p>
            <a:fld id="{8C385F23-470B-B540-9492-8220B9E90E8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64048"/>
              </p:ext>
            </p:extLst>
          </p:nvPr>
        </p:nvGraphicFramePr>
        <p:xfrm>
          <a:off x="473938" y="1092169"/>
          <a:ext cx="3975232" cy="512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549129"/>
              </p:ext>
            </p:extLst>
          </p:nvPr>
        </p:nvGraphicFramePr>
        <p:xfrm>
          <a:off x="5100427" y="1092170"/>
          <a:ext cx="3852504" cy="519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9C5B1A-41B9-4B05-9806-8E8818C71FEE}"/>
              </a:ext>
            </a:extLst>
          </p:cNvPr>
          <p:cNvSpPr txBox="1"/>
          <p:nvPr/>
        </p:nvSpPr>
        <p:spPr>
          <a:xfrm>
            <a:off x="1405719" y="6400800"/>
            <a:ext cx="754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Source: State and territory health authorities; includes all states and territories</a:t>
            </a:r>
          </a:p>
        </p:txBody>
      </p:sp>
    </p:spTree>
    <p:extLst>
      <p:ext uri="{BB962C8B-B14F-4D97-AF65-F5344CB8AC3E}">
        <p14:creationId xmlns:p14="http://schemas.microsoft.com/office/powerpoint/2010/main" val="319102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F3FA-4C05-4B9D-AD13-52BEEA4E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Social and cultural determinants of HIV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66AEBB-0FD1-4373-A90F-49142DD43205}"/>
              </a:ext>
            </a:extLst>
          </p:cNvPr>
          <p:cNvSpPr/>
          <p:nvPr/>
        </p:nvSpPr>
        <p:spPr>
          <a:xfrm>
            <a:off x="3971499" y="1105469"/>
            <a:ext cx="5172500" cy="575253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6FD5E3B-1EBD-4826-8DB1-FCC027F51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61" y="1896897"/>
            <a:ext cx="3457185" cy="25658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Colonisation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continuity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Intergenerational trauma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Globalisation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&amp; territory status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Discrimination, racism, stigma   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9B40B7-A9A3-4CF6-BFBC-EE287A68D1BC}"/>
              </a:ext>
            </a:extLst>
          </p:cNvPr>
          <p:cNvSpPr/>
          <p:nvPr/>
        </p:nvSpPr>
        <p:spPr>
          <a:xfrm>
            <a:off x="0" y="1105469"/>
            <a:ext cx="5220270" cy="575253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DEEE155-88B9-4247-B03D-7A4F46CDA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87" y="2239607"/>
            <a:ext cx="3363427" cy="1528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Care 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networks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Childhood development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058E79-0533-4695-B314-EC8A1DB3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F2A218-837A-42C1-9B75-071F72D0C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2571750"/>
            <a:ext cx="2532071" cy="21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0486A9-2355-43E1-912E-28EA630591A2}"/>
              </a:ext>
            </a:extLst>
          </p:cNvPr>
          <p:cNvSpPr txBox="1"/>
          <p:nvPr/>
        </p:nvSpPr>
        <p:spPr>
          <a:xfrm>
            <a:off x="1337310" y="2228850"/>
            <a:ext cx="605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we addressing gaps in data currently?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56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0301-ED85-47D2-A0EE-C6D6EC60A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Constructing a HIV diagnosis and care continuum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3CD54-E0F7-4C65-8B7C-71E9CACE1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135" y="1151731"/>
            <a:ext cx="8680861" cy="5002883"/>
          </a:xfrm>
        </p:spPr>
        <p:txBody>
          <a:bodyPr/>
          <a:lstStyle/>
          <a:p>
            <a:r>
              <a:rPr lang="en-AU" sz="3200" b="0" dirty="0">
                <a:solidFill>
                  <a:srgbClr val="0000FF"/>
                </a:solidFill>
              </a:rPr>
              <a:t>Related to Aboriginal and Torres Strait Islander people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FF0000"/>
                </a:solidFill>
              </a:rPr>
              <a:t>People living with HIV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FF0000"/>
                </a:solidFill>
              </a:rPr>
              <a:t>People diagnosed with HIV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FF0000"/>
                </a:solidFill>
              </a:rPr>
              <a:t>Proportion of undiagnosed infection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FF0000"/>
                </a:solidFill>
              </a:rPr>
              <a:t>Estimate of mortality among people previously diagnosed with HIV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People retained in care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Proportion of People in care on ART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Proportion of people on ART with SVL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7A26E4E-E8C3-4FA6-8108-DF212D5D2C66}"/>
              </a:ext>
            </a:extLst>
          </p:cNvPr>
          <p:cNvSpPr/>
          <p:nvPr/>
        </p:nvSpPr>
        <p:spPr>
          <a:xfrm>
            <a:off x="7231479" y="2128652"/>
            <a:ext cx="475013" cy="260069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ED97A-4E14-4D43-A0C9-DE4764CF8860}"/>
              </a:ext>
            </a:extLst>
          </p:cNvPr>
          <p:cNvSpPr txBox="1"/>
          <p:nvPr/>
        </p:nvSpPr>
        <p:spPr>
          <a:xfrm>
            <a:off x="7908965" y="3068397"/>
            <a:ext cx="1140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</a:rPr>
              <a:t>ECDC</a:t>
            </a:r>
            <a:r>
              <a:rPr lang="en-AU" dirty="0"/>
              <a:t> 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B34E273-47BC-470E-9B5D-E66C82C58B36}"/>
              </a:ext>
            </a:extLst>
          </p:cNvPr>
          <p:cNvSpPr/>
          <p:nvPr/>
        </p:nvSpPr>
        <p:spPr>
          <a:xfrm>
            <a:off x="6631775" y="4528049"/>
            <a:ext cx="1199408" cy="1638795"/>
          </a:xfrm>
          <a:prstGeom prst="righ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C90D1-505D-4BC9-8F51-65BAA0F94E76}"/>
              </a:ext>
            </a:extLst>
          </p:cNvPr>
          <p:cNvSpPr txBox="1"/>
          <p:nvPr/>
        </p:nvSpPr>
        <p:spPr>
          <a:xfrm>
            <a:off x="7505205" y="5286253"/>
            <a:ext cx="156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>
                <a:solidFill>
                  <a:srgbClr val="0000FF"/>
                </a:solidFill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22320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3114-63D1-4879-92F3-E2C43ABB6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THE ECDC HIV Modelling tool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6EA1C-B3AC-4598-984E-78B592D8D3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2400" b="0" dirty="0">
                <a:solidFill>
                  <a:srgbClr val="0000FF"/>
                </a:solidFill>
              </a:rPr>
              <a:t>The </a:t>
            </a:r>
            <a:r>
              <a:rPr lang="en-AU" sz="2400" dirty="0">
                <a:solidFill>
                  <a:srgbClr val="0000FF"/>
                </a:solidFill>
              </a:rPr>
              <a:t>HIV modelling tool</a:t>
            </a:r>
            <a:r>
              <a:rPr lang="en-AU" sz="2400" b="0" dirty="0">
                <a:solidFill>
                  <a:srgbClr val="0000FF"/>
                </a:solidFill>
              </a:rPr>
              <a:t> developed by European Centre for Prevention and Disease Control (ECDC)  </a:t>
            </a:r>
          </a:p>
          <a:p>
            <a:endParaRPr lang="en-AU" sz="2400" b="0" dirty="0">
              <a:solidFill>
                <a:srgbClr val="0000FF"/>
              </a:solidFill>
            </a:endParaRPr>
          </a:p>
          <a:p>
            <a:r>
              <a:rPr lang="en-AU" sz="2400" b="0" dirty="0">
                <a:solidFill>
                  <a:srgbClr val="0000FF"/>
                </a:solidFill>
              </a:rPr>
              <a:t>With this tool you can estimate: </a:t>
            </a:r>
            <a:br>
              <a:rPr lang="en-AU" sz="2400" b="0" dirty="0">
                <a:solidFill>
                  <a:srgbClr val="0000FF"/>
                </a:solidFill>
              </a:rPr>
            </a:br>
            <a:r>
              <a:rPr lang="en-AU" sz="2400" b="0" dirty="0">
                <a:solidFill>
                  <a:srgbClr val="0000FF"/>
                </a:solidFill>
              </a:rPr>
              <a:t> </a:t>
            </a:r>
            <a:br>
              <a:rPr lang="en-AU" sz="2400" b="0" dirty="0">
                <a:solidFill>
                  <a:srgbClr val="0000FF"/>
                </a:solidFill>
              </a:rPr>
            </a:br>
            <a:r>
              <a:rPr lang="en-AU" sz="2400" b="0" dirty="0">
                <a:solidFill>
                  <a:srgbClr val="0000FF"/>
                </a:solidFill>
              </a:rPr>
              <a:t>• the number of people living with HIV, including those not yet diagnosed;</a:t>
            </a:r>
            <a:br>
              <a:rPr lang="en-AU" sz="2400" b="0" dirty="0">
                <a:solidFill>
                  <a:srgbClr val="0000FF"/>
                </a:solidFill>
              </a:rPr>
            </a:br>
            <a:r>
              <a:rPr lang="en-AU" sz="2400" b="0" dirty="0">
                <a:solidFill>
                  <a:srgbClr val="0000FF"/>
                </a:solidFill>
              </a:rPr>
              <a:t>• the annual number of new HIV infections;</a:t>
            </a:r>
            <a:br>
              <a:rPr lang="en-AU" sz="2400" b="0" dirty="0">
                <a:solidFill>
                  <a:srgbClr val="0000FF"/>
                </a:solidFill>
              </a:rPr>
            </a:br>
            <a:r>
              <a:rPr lang="en-AU" sz="2400" b="0" dirty="0">
                <a:solidFill>
                  <a:srgbClr val="0000FF"/>
                </a:solidFill>
              </a:rPr>
              <a:t>• the average time between infection and diagnosis;</a:t>
            </a:r>
            <a:br>
              <a:rPr lang="en-AU" sz="2400" b="0" dirty="0">
                <a:solidFill>
                  <a:srgbClr val="0000FF"/>
                </a:solidFill>
              </a:rPr>
            </a:br>
            <a:r>
              <a:rPr lang="en-AU" sz="2400" b="0" dirty="0">
                <a:solidFill>
                  <a:srgbClr val="0000FF"/>
                </a:solidFill>
              </a:rPr>
              <a:t>• the number of people in need of treatment according to CD4 cell counts</a:t>
            </a:r>
          </a:p>
          <a:p>
            <a:r>
              <a:rPr lang="en-AU" sz="2400" b="0" dirty="0">
                <a:solidFill>
                  <a:srgbClr val="0000FF"/>
                </a:solidFill>
              </a:rPr>
              <a:t>The goodness of fit for the model was suited to our epidemiology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21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0161-1830-4EB5-BEBF-A812635C7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Estimating number of Aboriginal and Torres Strait Islander people with HIV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177772"/>
              </p:ext>
            </p:extLst>
          </p:nvPr>
        </p:nvGraphicFramePr>
        <p:xfrm>
          <a:off x="468630" y="1245871"/>
          <a:ext cx="8446770" cy="507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444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DC4F-41A4-4F67-A31C-F4F856584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HIV infections per year ECDC modelling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487348"/>
              </p:ext>
            </p:extLst>
          </p:nvPr>
        </p:nvGraphicFramePr>
        <p:xfrm>
          <a:off x="251460" y="1143000"/>
          <a:ext cx="8778240" cy="524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39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023E-112D-4505-95A3-EE246D547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Acknowledgements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2BA5C-D7AB-47BB-9032-A153460D4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rgbClr val="0000FF"/>
                </a:solidFill>
              </a:rPr>
              <a:t>Indigenous Peoples of this 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b="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rgbClr val="0000FF"/>
                </a:solidFill>
              </a:rPr>
              <a:t>IAS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b="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rgbClr val="0000FF"/>
                </a:solidFill>
              </a:rPr>
              <a:t>Colleagues who helped with preparation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rgbClr val="0000FF"/>
                </a:solidFill>
              </a:rPr>
              <a:t>Prof Rebecca Guy, Dr Richard Gray, Ms Lucy Watchirs- Smith, Mr Tobias Vickers all from the  Kirby Institute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rgbClr val="0000FF"/>
                </a:solidFill>
              </a:rPr>
              <a:t>Dr Jacqueline Stephens – SAHMRI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AU" dirty="0">
              <a:solidFill>
                <a:srgbClr val="0000FF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rgbClr val="0000FF"/>
                </a:solidFill>
              </a:rPr>
              <a:t>Indigenous brothers and sisters Colleagues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969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9F0E-A1C9-4B08-B463-BF0AABC79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Estimate of undiagnosed infections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445620"/>
              </p:ext>
            </p:extLst>
          </p:nvPr>
        </p:nvGraphicFramePr>
        <p:xfrm>
          <a:off x="800550" y="1160060"/>
          <a:ext cx="8002256" cy="548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8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26EC9-A080-4D89-9470-BBF34C580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Mean time to diagnosis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132723"/>
              </p:ext>
            </p:extLst>
          </p:nvPr>
        </p:nvGraphicFramePr>
        <p:xfrm>
          <a:off x="0" y="1131570"/>
          <a:ext cx="9144000" cy="564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835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7F36-60CE-4A5B-8A17-16FACC9C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Aboriginal and Torres Strait Islander HIV Diagnosis and Treatment Cascade 2018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C30918-6754-4DC2-95E1-D060E2A06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342599"/>
              </p:ext>
            </p:extLst>
          </p:nvPr>
        </p:nvGraphicFramePr>
        <p:xfrm>
          <a:off x="628650" y="1192213"/>
          <a:ext cx="7886700" cy="526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5680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6D2A7-AFC2-4C9A-92A7-BE08DE011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77" y="1134500"/>
            <a:ext cx="6017488" cy="5610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7" y="1003070"/>
            <a:ext cx="4835626" cy="742950"/>
          </a:xfrm>
        </p:spPr>
        <p:txBody>
          <a:bodyPr>
            <a:normAutofit fontScale="90000"/>
          </a:bodyPr>
          <a:lstStyle/>
          <a:p>
            <a:r>
              <a:rPr lang="en-AU"/>
              <a:t>Proposed SAHMRI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28725"/>
            <a:ext cx="8609610" cy="55164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endParaRPr lang="en-AU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AU" sz="2400" b="0" dirty="0">
                <a:solidFill>
                  <a:srgbClr val="0000FF"/>
                </a:solidFill>
              </a:rPr>
              <a:t>Methods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AU" sz="2400" b="0" dirty="0">
                <a:solidFill>
                  <a:srgbClr val="0000FF"/>
                </a:solidFill>
              </a:rPr>
              <a:t>Using extracted clinical data from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AU" sz="2400" b="0" dirty="0">
                <a:solidFill>
                  <a:srgbClr val="0000FF"/>
                </a:solidFill>
              </a:rPr>
              <a:t>ACCESS Network </a:t>
            </a:r>
          </a:p>
          <a:p>
            <a:r>
              <a:rPr lang="en-AU" sz="2400" b="0" dirty="0">
                <a:solidFill>
                  <a:srgbClr val="0000FF"/>
                </a:solidFill>
              </a:rPr>
              <a:t>Comprising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57 sexual health clinics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34 General Practice clinics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6 hospitals</a:t>
            </a:r>
          </a:p>
          <a:p>
            <a:pPr lvl="1" indent="0">
              <a:lnSpc>
                <a:spcPct val="100000"/>
              </a:lnSpc>
              <a:spcBef>
                <a:spcPts val="450"/>
              </a:spcBef>
              <a:buNone/>
            </a:pPr>
            <a:endParaRPr lang="en-AU" sz="24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AU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AU" sz="1125" dirty="0"/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AU" sz="1125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6377" y="857250"/>
            <a:ext cx="4835626" cy="7429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2400"/>
              <a:t>Aboriginal PLHIV cascade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049E7-250F-41C8-A0C5-5B8DCA10CDEE}"/>
              </a:ext>
            </a:extLst>
          </p:cNvPr>
          <p:cNvSpPr txBox="1"/>
          <p:nvPr/>
        </p:nvSpPr>
        <p:spPr>
          <a:xfrm>
            <a:off x="150029" y="57283"/>
            <a:ext cx="7208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the care component of the cascade </a:t>
            </a:r>
          </a:p>
        </p:txBody>
      </p:sp>
    </p:spTree>
    <p:extLst>
      <p:ext uri="{BB962C8B-B14F-4D97-AF65-F5344CB8AC3E}">
        <p14:creationId xmlns:p14="http://schemas.microsoft.com/office/powerpoint/2010/main" val="40146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34" y="0"/>
            <a:ext cx="6172200" cy="857250"/>
          </a:xfrm>
        </p:spPr>
        <p:txBody>
          <a:bodyPr>
            <a:normAutofit/>
          </a:bodyPr>
          <a:lstStyle/>
          <a:p>
            <a:r>
              <a:rPr lang="en-AU" b="1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99" y="1228204"/>
            <a:ext cx="7886700" cy="5260976"/>
          </a:xfrm>
        </p:spPr>
        <p:txBody>
          <a:bodyPr>
            <a:normAutofit fontScale="92500" lnSpcReduction="10000"/>
          </a:bodyPr>
          <a:lstStyle/>
          <a:p>
            <a:r>
              <a:rPr lang="en-AU" sz="2800" b="1" dirty="0">
                <a:solidFill>
                  <a:srgbClr val="5613FF"/>
                </a:solidFill>
              </a:rPr>
              <a:t>In care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Having had any record of care in cascade year and one year prior (CD4 or VL)</a:t>
            </a:r>
          </a:p>
          <a:p>
            <a:endParaRPr lang="en-AU" sz="2800" b="1" dirty="0">
              <a:solidFill>
                <a:srgbClr val="0000FF"/>
              </a:solidFill>
            </a:endParaRPr>
          </a:p>
          <a:p>
            <a:r>
              <a:rPr lang="en-AU" sz="2800" b="1" dirty="0">
                <a:solidFill>
                  <a:srgbClr val="0000FF"/>
                </a:solidFill>
              </a:rPr>
              <a:t>Retained in care: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having had VL or CD4 in that year</a:t>
            </a:r>
          </a:p>
          <a:p>
            <a:endParaRPr lang="en-AU" sz="2800" b="1" dirty="0">
              <a:solidFill>
                <a:srgbClr val="0000FF"/>
              </a:solidFill>
            </a:endParaRPr>
          </a:p>
          <a:p>
            <a:r>
              <a:rPr lang="en-AU" sz="2800" b="1" dirty="0">
                <a:solidFill>
                  <a:srgbClr val="0000FF"/>
                </a:solidFill>
              </a:rPr>
              <a:t>On treatment </a:t>
            </a:r>
          </a:p>
          <a:p>
            <a:pPr lvl="1"/>
            <a:r>
              <a:rPr lang="en-AU" sz="2800" dirty="0">
                <a:solidFill>
                  <a:srgbClr val="0000FF"/>
                </a:solidFill>
              </a:rPr>
              <a:t>Treatment record (or supressed VL) in that year </a:t>
            </a:r>
          </a:p>
          <a:p>
            <a:pPr lvl="1"/>
            <a:endParaRPr lang="en-AU" sz="2800" dirty="0">
              <a:solidFill>
                <a:srgbClr val="0000FF"/>
              </a:solidFill>
            </a:endParaRPr>
          </a:p>
          <a:p>
            <a:r>
              <a:rPr lang="en-AU" sz="2800" b="1" dirty="0">
                <a:solidFill>
                  <a:srgbClr val="0000FF"/>
                </a:solidFill>
              </a:rPr>
              <a:t>VL suppression</a:t>
            </a:r>
          </a:p>
          <a:p>
            <a:pPr lvl="1"/>
            <a:r>
              <a:rPr lang="en-AU" sz="2800" dirty="0">
                <a:solidFill>
                  <a:srgbClr val="0000FF"/>
                </a:solidFill>
              </a:rPr>
              <a:t>Supressed: VL &lt;200 in that year</a:t>
            </a:r>
            <a:endParaRPr lang="en-A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EFCE-DC65-4ECE-9114-702B1F525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Aboriginal and Torres Strait Islander HIV Diagnosis and Treatment Cascade 2018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088CBA-3F5F-4848-B74E-E2B43A11A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2143"/>
              </p:ext>
            </p:extLst>
          </p:nvPr>
        </p:nvGraphicFramePr>
        <p:xfrm>
          <a:off x="0" y="1057271"/>
          <a:ext cx="9144000" cy="542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41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BB3C-1440-495E-93E0-D5880A5C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228599"/>
            <a:ext cx="8028462" cy="756139"/>
          </a:xfrm>
        </p:spPr>
        <p:txBody>
          <a:bodyPr>
            <a:normAutofit fontScale="90000"/>
          </a:bodyPr>
          <a:lstStyle/>
          <a:p>
            <a:r>
              <a:rPr lang="en-AU" dirty="0"/>
              <a:t>HIV Diagnosis and care cascade </a:t>
            </a:r>
            <a:br>
              <a:rPr lang="en-AU" dirty="0"/>
            </a:br>
            <a:r>
              <a:rPr lang="en-AU" dirty="0"/>
              <a:t>2015-2017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2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017901"/>
              </p:ext>
            </p:extLst>
          </p:nvPr>
        </p:nvGraphicFramePr>
        <p:xfrm>
          <a:off x="0" y="809751"/>
          <a:ext cx="9143999" cy="523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102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27BD-1D84-4634-A590-7ABB5AF1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Estimating Indigenous MSM population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A20E-2094-4035-8725-3696AB475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" y="1135428"/>
            <a:ext cx="8898256" cy="5260976"/>
          </a:xfr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0" dirty="0">
                <a:solidFill>
                  <a:srgbClr val="0000FF"/>
                </a:solidFill>
                <a:latin typeface="Arial"/>
                <a:cs typeface="Arial"/>
              </a:rPr>
              <a:t>Estimate of Aboriginal &amp; Torres Strait Islander GBM </a:t>
            </a:r>
            <a:endParaRPr lang="en-AU" sz="2600" b="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0" dirty="0">
                <a:solidFill>
                  <a:srgbClr val="0000FF"/>
                </a:solidFill>
                <a:latin typeface="Arial"/>
                <a:cs typeface="Arial"/>
              </a:rPr>
              <a:t>Estimated by ABS (population plus same sex households), by jurisdiction, city vs other, range determined by self reported in multiple population surveys - PLWH, mortality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400" b="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0" dirty="0">
                <a:solidFill>
                  <a:srgbClr val="0000FF"/>
                </a:solidFill>
                <a:latin typeface="Arial"/>
                <a:cs typeface="Arial"/>
              </a:rPr>
              <a:t>Result: range 3833-11807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200" b="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0" dirty="0">
                <a:solidFill>
                  <a:srgbClr val="0000FF"/>
                </a:solidFill>
                <a:latin typeface="Arial"/>
                <a:cs typeface="Arial"/>
              </a:rPr>
              <a:t>Assume 40% high risk GBM eligible for PrEP= 1533- 4722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100" b="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0" dirty="0">
                <a:solidFill>
                  <a:srgbClr val="0000FF"/>
                </a:solidFill>
                <a:latin typeface="Arial"/>
                <a:cs typeface="Arial"/>
              </a:rPr>
              <a:t>~430 enrolled in PrEP trials ## 9-28% of estimated eligible population </a:t>
            </a:r>
          </a:p>
        </p:txBody>
      </p:sp>
    </p:spTree>
    <p:extLst>
      <p:ext uri="{BB962C8B-B14F-4D97-AF65-F5344CB8AC3E}">
        <p14:creationId xmlns:p14="http://schemas.microsoft.com/office/powerpoint/2010/main" val="20360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2578"/>
            <a:ext cx="8515350" cy="5260976"/>
          </a:xfrm>
        </p:spPr>
        <p:txBody>
          <a:bodyPr/>
          <a:lstStyle/>
          <a:p>
            <a:r>
              <a:rPr lang="en-AU" sz="2400" b="0" dirty="0">
                <a:solidFill>
                  <a:srgbClr val="0000FF"/>
                </a:solidFill>
              </a:rPr>
              <a:t>Good surveillance systems in place but gaps remain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HIV Increasing in Australia’s First Peoples, concurrent decreases among non Indigenous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HIV exposure is different from non Indigenous people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Modelling shows around 11% of PLWH remain undiagnosed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Significant gaps in diagnosis and care cascade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More intense efforts are required to increase proportion of MSM on PrEP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>
              <a:solidFill>
                <a:srgbClr val="0000FF"/>
              </a:solidFill>
            </a:endParaRPr>
          </a:p>
          <a:p>
            <a:endParaRPr lang="en-AU" sz="2400" b="0" dirty="0">
              <a:solidFill>
                <a:srgbClr val="0000FF"/>
              </a:solidFill>
            </a:endParaRPr>
          </a:p>
          <a:p>
            <a:endParaRPr lang="en-AU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FC88-2D52-4B78-9F92-8879A002C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Where are the gaps that warrant further investigation?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407EF-BDAB-4958-8DCB-AE43C022B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" y="1071721"/>
            <a:ext cx="8515350" cy="50028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Qualitative research – PLWH perspective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Clinical care particularly for PLWH (gaps exist in cascade)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The role of determinants in access to care, risk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Socio- cultural determinants such as intersectional oppression (i.e. racism, sexism, homophobia, heteropatriarchy, classism, colonialism, etc).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Low uptake of PrEP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Key population denominator data (PWID, estimate of heterosexual at risk)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The use of HIV phylogenetics is being currently assessed to supplement surveillance systems (resistance transmission, subtypes)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Data linkage- notifications to medications (Pharmaceutical Benefits Scheme), health care access through (Medicare Benefits Scheme), hospitalisations, coinfections, mortality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>
              <a:solidFill>
                <a:srgbClr val="0000FF"/>
              </a:solidFill>
            </a:endParaRPr>
          </a:p>
          <a:p>
            <a:endParaRPr lang="en-AU" sz="2400" b="0" dirty="0">
              <a:solidFill>
                <a:srgbClr val="0000FF"/>
              </a:solidFill>
            </a:endParaRPr>
          </a:p>
          <a:p>
            <a:r>
              <a:rPr lang="en-AU" sz="2400" b="0" dirty="0">
                <a:solidFill>
                  <a:srgbClr val="0000FF"/>
                </a:solidFill>
              </a:rPr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8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8282-4623-4F41-99B2-6133F68A2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35D12-B5D4-4001-BD03-8A1E7F550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2250" y="2136795"/>
            <a:ext cx="6050193" cy="4017819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0B2E8127-D109-41F7-AC57-06DE245E4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8"/>
            <a:ext cx="4348715" cy="65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3 people, people on stage, people standing, concert and crowd">
            <a:extLst>
              <a:ext uri="{FF2B5EF4-FFF2-40B4-BE49-F238E27FC236}">
                <a16:creationId xmlns:a16="http://schemas.microsoft.com/office/drawing/2014/main" id="{F2421E9B-7A1A-4194-976D-59029ECF8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56" y="45548"/>
            <a:ext cx="4929444" cy="65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63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8086-F438-4FEC-870D-7B3D5347F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Finally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28EB4-5298-4BC1-9FDE-C6B2668653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Succeeding in closing the gaps in data required to end the epidemic in our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In a population like ours ending HIV should be achieved first but we are behind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0000FF"/>
                </a:solidFill>
              </a:rPr>
              <a:t>We need to change the way new biomedical interventions are rolled out to ensure populations most marginalised receive intense efforts up front </a:t>
            </a:r>
          </a:p>
          <a:p>
            <a:endParaRPr lang="en-AU" sz="2400" b="0" dirty="0">
              <a:solidFill>
                <a:srgbClr val="0000FF"/>
              </a:solidFill>
            </a:endParaRPr>
          </a:p>
          <a:p>
            <a:endParaRPr lang="en-AU" sz="2400" b="0" dirty="0">
              <a:solidFill>
                <a:srgbClr val="0000FF"/>
              </a:solidFill>
            </a:endParaRPr>
          </a:p>
          <a:p>
            <a:endParaRPr lang="en-AU" sz="2400" b="0" dirty="0">
              <a:solidFill>
                <a:srgbClr val="0000FF"/>
              </a:solidFill>
            </a:endParaRPr>
          </a:p>
          <a:p>
            <a:endParaRPr lang="en-AU" sz="2400" b="0" dirty="0">
              <a:solidFill>
                <a:srgbClr val="0000FF"/>
              </a:solidFill>
            </a:endParaRPr>
          </a:p>
          <a:p>
            <a:endParaRPr lang="en-AU" sz="2400" b="0" dirty="0">
              <a:solidFill>
                <a:srgbClr val="0000FF"/>
              </a:solidFill>
            </a:endParaRPr>
          </a:p>
          <a:p>
            <a:endParaRPr lang="en-AU" sz="2400" b="0" dirty="0">
              <a:solidFill>
                <a:srgbClr val="0000FF"/>
              </a:solidFill>
            </a:endParaRPr>
          </a:p>
          <a:p>
            <a:endParaRPr lang="en-AU" sz="2400" b="0" dirty="0">
              <a:solidFill>
                <a:srgbClr val="0000FF"/>
              </a:solidFill>
            </a:endParaRPr>
          </a:p>
          <a:p>
            <a:endParaRPr lang="en-AU" sz="2400" b="0" dirty="0">
              <a:solidFill>
                <a:srgbClr val="0000FF"/>
              </a:solidFill>
            </a:endParaRPr>
          </a:p>
          <a:p>
            <a:r>
              <a:rPr lang="en-AU" sz="2400" b="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05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808820"/>
            <a:ext cx="8709660" cy="3942438"/>
          </a:xfrm>
        </p:spPr>
        <p:txBody>
          <a:bodyPr>
            <a:noAutofit/>
          </a:bodyPr>
          <a:lstStyle/>
          <a:p>
            <a:endParaRPr lang="en-AU" sz="2700" b="0" dirty="0">
              <a:solidFill>
                <a:srgbClr val="0000FF"/>
              </a:solidFill>
            </a:endParaRPr>
          </a:p>
          <a:p>
            <a:r>
              <a:rPr lang="en-AU" sz="2800" b="0" dirty="0">
                <a:solidFill>
                  <a:srgbClr val="0000FF"/>
                </a:solidFill>
              </a:rPr>
              <a:t>A/Prof James Ward </a:t>
            </a:r>
          </a:p>
          <a:p>
            <a:r>
              <a:rPr lang="en-AU" sz="2800" b="0" dirty="0">
                <a:solidFill>
                  <a:srgbClr val="0000FF"/>
                </a:solidFill>
              </a:rPr>
              <a:t>Head Infectious Disease Research Aboriginal Health </a:t>
            </a:r>
          </a:p>
          <a:p>
            <a:r>
              <a:rPr lang="en-AU" sz="2800" b="0" dirty="0">
                <a:solidFill>
                  <a:srgbClr val="0000FF"/>
                </a:solidFill>
              </a:rPr>
              <a:t>SAHMRI</a:t>
            </a:r>
          </a:p>
          <a:p>
            <a:r>
              <a:rPr lang="en-AU" sz="2800" b="0" dirty="0">
                <a:solidFill>
                  <a:srgbClr val="0000FF"/>
                </a:solidFill>
              </a:rPr>
              <a:t>Email: james.ward@sahmri.com </a:t>
            </a:r>
          </a:p>
          <a:p>
            <a:endParaRPr lang="en-AU" sz="2700" b="0" dirty="0">
              <a:solidFill>
                <a:srgbClr val="561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45" y="-1143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/>
              <a:t>Indigenous Peoples of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1590"/>
            <a:ext cx="8536675" cy="5109210"/>
          </a:xfrm>
        </p:spPr>
        <p:txBody>
          <a:bodyPr>
            <a:normAutofit fontScale="25000" lnSpcReduction="20000"/>
          </a:bodyPr>
          <a:lstStyle/>
          <a:p>
            <a:r>
              <a:rPr lang="en-US" sz="10400" b="0" dirty="0">
                <a:solidFill>
                  <a:srgbClr val="0000FF"/>
                </a:solidFill>
              </a:rPr>
              <a:t>Indigenous Peoples comprise 400 million people globally </a:t>
            </a:r>
          </a:p>
          <a:p>
            <a:endParaRPr lang="en-US" sz="10400" b="0" dirty="0">
              <a:solidFill>
                <a:srgbClr val="0000FF"/>
              </a:solidFill>
            </a:endParaRPr>
          </a:p>
          <a:p>
            <a:r>
              <a:rPr lang="en-US" sz="10400" b="0" dirty="0">
                <a:solidFill>
                  <a:srgbClr val="0000FF"/>
                </a:solidFill>
              </a:rPr>
              <a:t>4.4% of worlds’ population, located in 70 countries </a:t>
            </a:r>
          </a:p>
          <a:p>
            <a:endParaRPr lang="en-US" sz="10400" b="0" dirty="0">
              <a:solidFill>
                <a:srgbClr val="0000FF"/>
              </a:solidFill>
            </a:endParaRPr>
          </a:p>
          <a:p>
            <a:r>
              <a:rPr lang="en-US" sz="10400" b="0" dirty="0">
                <a:solidFill>
                  <a:srgbClr val="0000FF"/>
                </a:solidFill>
              </a:rPr>
              <a:t>&gt; 5000 groups, 10% of the world’s poorest are Indigenous people</a:t>
            </a:r>
          </a:p>
          <a:p>
            <a:endParaRPr lang="en-US" sz="10400" b="0" dirty="0">
              <a:solidFill>
                <a:srgbClr val="0000FF"/>
              </a:solidFill>
            </a:endParaRPr>
          </a:p>
          <a:p>
            <a:r>
              <a:rPr lang="en-US" sz="10400" b="0" dirty="0">
                <a:solidFill>
                  <a:srgbClr val="0000FF"/>
                </a:solidFill>
              </a:rPr>
              <a:t>Most live in remote and/or isolated areas of the world</a:t>
            </a:r>
          </a:p>
          <a:p>
            <a:endParaRPr lang="en-US" sz="10400" b="0" dirty="0">
              <a:solidFill>
                <a:srgbClr val="0000FF"/>
              </a:solidFill>
            </a:endParaRPr>
          </a:p>
          <a:p>
            <a:r>
              <a:rPr lang="en-US" sz="10400" b="0" dirty="0">
                <a:solidFill>
                  <a:srgbClr val="0000FF"/>
                </a:solidFill>
              </a:rPr>
              <a:t>Over 50% live in China, India, Indonesia, Myanmar </a:t>
            </a:r>
          </a:p>
          <a:p>
            <a:endParaRPr lang="en-US" sz="10400" b="0" dirty="0">
              <a:solidFill>
                <a:srgbClr val="0000FF"/>
              </a:solidFill>
            </a:endParaRPr>
          </a:p>
          <a:p>
            <a:r>
              <a:rPr lang="en-US" sz="10400" b="0" dirty="0">
                <a:solidFill>
                  <a:srgbClr val="0000FF"/>
                </a:solidFill>
              </a:rPr>
              <a:t>Many communities tribes or clans comprise populations from a few to hundreds to thousands </a:t>
            </a:r>
          </a:p>
          <a:p>
            <a:pPr>
              <a:buNone/>
            </a:pPr>
            <a:endParaRPr lang="en-US" dirty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hQSEBUTEhQWFRQVGBwYGBcYGBkfFxgcGBccGhgYFxoXHCceGB0jGhYaHy8gJCcpLiwsGB4xNTAqNScsLCkBCQoKDgwOGg8PGSokHyQvLjMqNDQ0Ki0xMjQtKiwsLTAxMS0vNTIsMDQwKjYsNDAsNCwpLCkyLCwpLCosLS81LP/AABEIAN0A5AMBIgACEQEDEQH/xAAcAAEAAgMBAQEAAAAAAAAAAAAABQYDBAcCAQj/xABEEAABAwIEBAQCBwUFBwUAAAABAAIRAyEEBRIxBkFRYRMicYEykQdCUqGxwdEUI7Lh8DM0YnOCFSRykpPT8RZEU2PC/8QAHAEAAgMBAQEBAAAAAAAAAAAAAAUDBAYCAQcI/8QANREAAQMCBAMHAwQCAgMAAAAAAQACAwQRBRIhMUFRYRMicYGRofCxweEUMtHxBiMVQlJicv/aAAwDAQACEQMRAD8A3kRE+SREREIRERCEREQhEREIRERCEREQhEREIRERCEREQha9YRqdq0ixMCTb1m0RsBz9lHHNc8NbJaWlwePhsYgHmfToUafMRq9e08p9/UWXrD4fTPmLiQJn/CIkcxO8SRM9SuC3ku8191nK+L6Svi6F7ark2voiIi9XiIiIQiIiEIiIhCIiIQiIiEIiIhCIiIQiIvjzAJ7IQvqKrPzrEHytF3OOkhsnlYf1sfdWU1DpH2oktFzYCYA/rZVm1DXAkA6LqIdq7KFkRY8Hiqb2OcajWlu7XEA+sTPTad1s/s7uTSY6CfvG67ZPG+4adt/S/wB1JJDJH+4c/bdYkW87AaGOc+5HlgbBx+07YkfZBPeAL6Kka4O2UVkREXS8QNRaea4UVKZBc5sSQWmDIEiY3vBhbOGqlzGuIgloJHQkSQvLgrkPaSWg6jfzXtERerpRfEGZvoMa5kSXRcTyJ5EdFBs4wqgguawtkSADMTePNvCmeJcJ4lNomCHSOmx3VLc0gkGxFlC52pbdX4Y2llyF1nNsAG4Z1WgZIbrbNw5sSbCPq3UFk2MfVYXO07wIB6X3PcfevvB3GVNmHFHEF0sOlrtMt0R5QYv5bjY2hSOJNMVS2kAG/F5ANG8SC0xfflz7rMYS+uZVvgqS4gXsTsdh+eiuV1K0RNmjbYH7brBhq4qN1N2X1ecF8J8uiDEGb+UXvuOXtZfVrBskxWRERerlEREIRERCEREQhEXtlInZaGSZmHOeK1gAIJB5G4gCx/RVJKuNlwNSNwNSr9JQS1ZIjW4vrRJhamHzAOc8baSb3iJse1lizHFBuhz9JoTFYEmS13lBGkTZxmxBsLrptQx8faN5efpzUMtM+GbsZBY3UdmOKq0q4c+SxpaSGklrQ6QATFnEBxjn7LFlmEo/txxhr02UyQSCamt0gAtdA8t7yCYhtlcOFMxwz8PiW0W0WsJH7gEugxoMyANLtEgCeZm6guJclr1NH7PhqroB1OZTOmOQEC53SbtswkeXEkd3UAddNxx4XG+pTzK4ShtwG24AfX4Vv5PwZRr4llSlUD6JdJDXNdsNjNxLomRtNium0cIyk1rGx5RGwHMxAEAfEduq4bwNpbi9b3PZpa4B7SRpcYA1H0mxBHUELo2fB1ek0OcNTfNqaTpeP8TBae4ntEwKZjqHxiRpB11vvyFrW8PrdRTBr5XRDfc29zqf4W5n+b0mipTpR4pID/LyjvaYtbae1qqtavgNT2uJMs6iZ9fy6LZWjpI3MZZw18b8PtskclsxsiIvoVtRrBUoU9Nd7hUa8UpY4VPK4tvp0EENtN7TfrKw5MS6i19tJJ0kEGY3kDYjv2VHxWJHnJeCJPmnfv8AyVk4GxdJ2H0036qjqhLmQRFgABO9r269kjgqXRzEOuQ87m5y2v6D2TJwp6iAyMZke2w/+tLE7Dlf+1YEXurRLTDgQYm/deE6a4OF2m4S4gg2K080pFzRAmDJ+Spj9L6jtVpMW7W/JdACoGM81d+kRLzYcrpFXTvjn7vRM8pighmbqS4i3P59Vmp4Ro697/yVkySsHS0N0tYBpGoncmZJgEyByA7BQKluHmHU50WiJ7zMD5fgr0RJeFocRsKQs2A29fyfUqXy+4dcuh25/wCFptO4vPuiYUjTLbAk7bGDAPyARMBssYd1lREXq5RERCEREQhF8cYCVWP0ONNheWiYA/FR+c5fV8LXSqVKeKaWgU3R4TmkydTSDDgCbg76elonzMj3PlxViOmkl/bx2W/hszAMObHUg/iFH4rEAEuOxJ+8rJiWBoLuQURjMVqgDYJJWPpqeR88Qs5w2uTfXfU/e3Jb/AsPFFFmc/M4gX20PEC3DxVhyTBMqEOc9tNuoO8zT54Nx225q418iwlUPPhsdrBB0m3mEGwMA943vuqfhKZ0sAF4aI7wLLYwuYVMPUMDexa4f0QrVSeziDv+xASSqwmOepdOCQSbkfNR8tZecVwjQwNelXo04YwtkueT5pN4ncjpbsFZs8zoDBVq1CqJaIa8G4OoCL87/eqnn3E1SuRSa2AYt1dPXmt7C4INplhuHfGDs722WbqsSbDHaQHNqB/Ks07JXVQuAWC1/XbqqPic5qVC5ztOp8anBoaSRbUdIEuPM7lbvDefmjUAqVHeFBsZN4kaRyv0WbPcpp03MawaQ7cyTF97+qt2A4XoUqbqYbrD7Oc6CXdIj4d7QqsdWXtDrm3BTVdfS/qJmU8YaRbgNbtGunp/a5xV4uxDary5rSx7tTCGOIZtNMhpkC0ze5PorXgcwp1ma6Tw8c4OxjY8wexhVfOcEylWeym/W1ps78QYsY2kbwtXLtVOrrpHQT8dpDx0cOZ6HcXX0PDqWWSiE7jqNwdNOCy8tLIXhrmkOO3VXpeK1XS1zoJ0gmBuYEwO9lhwWOFRvLVzHPp8v1C1c+xxp09I3fb0HP8ARRSTNiYXu2C4p8Plnqm0rR3if7PpqovDcIYOo0VPAI8QB+lz3eXVfSNMdVl/2LSwxY+izTDtUXIJEEE6ieiz4XNKbqWl5iBBF7x0IVep4gCpILtJOzjJHrG5WGpxLJK92d1gTYakEG/VPKvC3kOhl7h4G2mh3H4Vr/8AUdaq9jHhpl3xaQHRzbYgRzUiq7gD+8aZAAuTPIC+6sTTIkLV4W5vZZGgC3z5wSjE6E0b2tLy8kak/P5WTDUtT2t2kwqlx1lTsLiQ+kC2lUEjcjV9dpJ5/W/1WVuw1TS9ruhBVO+kHiCpWxBolhYyiTpBmXztUIIEAtiB09UprIKmbEh2X7Q3X5z2902oqmOnpYnyi4ueF9zqoSpnJ0mwB6zYfNWPKs5caTG4ag+rAGqo4inTLiPN5nXdG1hyUJwxlrK9caxqawayCJEggNB5bnbnBV/TijikF3Sb7KDGa2KTLHDYt34rFhBANyZcd+x0/wD5n35IvWGkg6hpv87Ak/MlExCzh3XtERerxEREIREX0CUE2QtbFVMQ2Dh3VAPrBkx2JAsel1izXNH1nNL2aHtbDtwSecjl2CtGEp6WAc+fqqtm75rvPePkI/JZxlHHX1Tntdb4B7rQz2dQxxNcLg6234m3ktejinN5Fw3gb+yw5HmrMRiPDZQIeQTNjtvaLeq3MG/cKW4fe2lXltNuqqQ1zgPNv1+8+ipzYg3DppIJWZsv7Dy4/Q8FboMIcxorIpCSRZwP/iDt89lO5XknhnW8gu5AbD9SojjLFBtWmIvpP8VvzUhx3xC7AUGVGND3PfoAdOkDSXE2M8lzpnFL8Y8msWh4gNDRAjoASTMyfdLmyVNZH+vBuNvttyUFbiHYi0Z7ynMHnAYdjBEHbaQfyUbxB9IzaLjTpUy943L5a0dIG7vuXhY34Ok9wNSm18bSNv191DA+mdP2tYwvFtgbeHj6jzVGDGagnI9wAPG23osWVZpUx411HMDmmC1toHWN73vJ/JdNoV2VWENJgiDycJEex7qmYPAUqd6VNjZG7WgEhMXnJoXY6KkWFjvzINoXLpG1FXlpWWaToOX4Wn/4ZkcTps13nUm5INtlizLhF9F4c3z0pBLrAi+zh+Yt6I+iI2HyCjMTxDiKk6qz4dYgGGx0gWWLBYwio3W92mb87eh3W+jZUsjzSkEjlfX8+SRYg2orZGPLwMqsmEyZtTB4gtaTUghsG8hocAPf8lCZXkld2Hq6mOnW0tDwQ8mDqjVEiCPkVdOH8SwNIYZa8yDNpiI7LXxnEjTVNNg1Bu7psTsQ306rOU2K5553P/bmblDh01FvJeNoql4lMZOcWsQbe/lZc9r2/rZaxXRHPwlR7TiQ1oBmXWmORLfiHYqP4hyGlisQHYF1LSWgVA3yhhBgOgC8joPqqZ74DIXQtsDqr0VZV1DGx1Z77dBfc9evjxstvG5eylg2UagYQW+d+kBx52dExJt6Be6IhoE6oAE8zFpMc1O4rAsq0zTeA5pEfduDyPdV9mBdh/I67BZjy6Sd9xu0xE8pmFYw7LHK4lxu7hw0+6rYrRyu/wBjdQPVbeEeBUaXCRqH/n239lMZ9w7RxbAys0y34XCz29dLoNr7EEdlBsc0TMzaPnefZecfjawpllBxD3wyfsBxh1QTsWiSO8Kaqb2k3+vRw+BQUlNekMr3gNF7A+/qtWlwrRwdZ/hOe6RB1keW86fKBOw3FvmtsKF4WwjmUGuNRzmvaHaX3LXSdcOJmDa3YnmplNYwQwAm5SWS2Y2WHL40nSSRqvPWB+O/uiyUqYbOm0mT3J5ouwuCV6REXt0ISsdWuG0zUhxaG67NMxEzG/zWtjs9p4ct8STq2iCRHOJ2U9luaU8QwOY8VJHmE+YdnDcdEnnxRjReKztbf1pqEyioDlEk12tPG1/6UVkOIbi2ONJwFRu9N0BxFvML3E2/SQrJhskLGzYu5/yKheEMjp4F1V9WpT1PIDHE6YbuW+bYkxt9kKSx/HeFpmNZqH/6xI+ZIHyKS1tVUTyFkNy3w6fRSx0tI0dq91idN9PG3NZiFCcR4YQKnOQ09Igx+ClKGc0cQdVF09QQQ4HuD7XFrqB4pxRL20+QGo+pn8vxXNC6SGcECxG4XdJSmecRtOnPoo6jig0m0q18DMFSo+oQf3YAHSXTPvA+9UqVcOF85YKPg0w5r51PcSDq2EtjbkI/FJ8Vhqq3NKW2LrAnYAf0LLSxxzxw9i3Rq+fSzgnVsMxtJpe9lTUQ25DdDgbc7kLjQJBtYj5gru6jMdw1hqzi6pRa5x3dcE+paROyb4NVNw+nFO4EgX18eiV1eEGU5mO143XOclzVz3aH3MSHenX9VMgSvVfLm0ajmtphl+XSbXJJNu628K3yz1XkdPFiNWWxDI21z5dOG6xs/wDrcRxBsofG4l7XaQ5wEbSQs2C4Zr1afiNaI5SYLu7Z/EwpU0qbnN8TSQCN+k9rq3UsUx3wuafQj8lZdRNopgWuBtqPyvpGE4uJ8NFM1haQMriePh806rmVTLajSWuEEbglZaeBA3upTjrNGsrMayC8N89jaY0D1iT7heeCa5r1Hs0BzwNYIizQQCLneXC6mq58RfGXtIDemh/lZiZk7pjEHgC+4VV4xw9XD+C9jnUw8OENc4GRG4HZy6p9HOFw1fLxUZDn1BorEjzNeACWDoBIcOsg+lb42wbvJTjztMkW2It2WvwXjXYbxGUneHrIJEC5AMmCN4PJeUdU2ZjY5WXeL67nzvqr9OyWN7mB3d01J3KuWafR9RNNz9dQuaxxbdoFgSJ8vVUzLq7qM+G4jVE7Hbbcd1Zq3EFctcHVLEEGzdovsOiptTMGjv6JpFDEBo0LuWjmdKHRglx5Kbq8XVWwNLDa5M3+RssuC4vo1q1OhWIZWe7yRJaZBAudiTYTuVucBU6FY1TUbTdp0xrDbTqmA72VV+lDguvUzAVMHRBYKbPgLGhrgXciR2M90vqMUpTK6hjiySNF8/DYHbz4qm1la2U9o4kcWkaqw5hVdTxPhvb5XAFhHPqb/h2WVe6mZ08XQhwiuxoOqPKH21aIJgEg78isGHq6mNd1APzCvYXiDquICRmV7dHcj1HT7pZXUr6aYg7HUdL8PnBaWUeQ1aP/AMdQlot8FXzt+Ti8eykVotH+9u70WT7VHx+J+a3k1Cpu3RERerlFC0sfVeSKbHPIc4kf4ZhvpBU0FoZLm+HpY1hrvDWVWktLg7SdVmkmIA5ybCyqVuYQPyxmTQ3ABJtbordLudr8LqOo8GVsU6q94ioAC1hcA597imOekcvQc18yfgDEiqHgtboM6HEtqR6RA9yFbuPqTcOym9gMl5G+1ptzW1w9n1apTaasOZHlc4fvB78xyk3WF/5Dt3CanbZvAW5dFr6aGsEIne45XAttw04jjt4eaquZUXVGmnULrGbzYi3P1VWfSIMEXC6xmuh7gdAMfWIE+noFSOLcMG1WFojU28dj+hCaw4yx8nYhlj7JHNh8VTUCN12n6rTwUsA0kg9QYN/RZCZublaeGrxY+y2wExa7PrxWzp2RQxBrdA0W9EWbCYo03h7dx9/UH1Xzwe6mcLg2NaLAkjc8/wBF1UxugaO0G6WNx6jmBELsxHDUfUfRT+FxIqMa8bOE/wAllUNTeW/CY9ErZpUbYEfJJY6N8z8jLLhmIMduCFS+PcxLsYWtcYptDYBMAkane9/uWDh/EEscCZIM3PIj+SzcR5IPPWZYklzxyublvS52VewuJNN4cNx9/YqSqo3xDs3bpm0R1MPc3VwXxY8PXD2hw2P9QsiQEEGxSsgg2KhM1o+ckdj9ytv0S1Yq4mBJ8JpAG50uNh7kD3UHXy99R/lFo3OytH0eZSaeKc4uH9mRpAN5Ld/TdbGKpYaZrC7WwSCKOobO7uHLmOu2ii8yxrq1V1R/xONx0iwb7AQo0vvIXQc14aoFtbFsraocfI3SQKmoBzXEEmZJtaJVbZl7ajgA0EkwFRw2RtK6R8m/PpuUwnpXVjB2bgLFQdbEOcCC5xkdSos0z0KumccNii9rmEmmd55OHL0O49CtVzZEG4PJO4aqGrjbLCdCqdJjcmEvdDIzNcjj9NNfZQGUVIrN7mPmprMauLc5lPDPLAAXOdsBeAJIPQmAtUcPPAdWplumn5vNM+UaoFr7LeyriBriWvGjmDNrbjaxVOaWMTAGxKZ1lI3EsQgrYXHIWEOI0O5sD69dvBb4wjKOEJL2MrObdxIgvF9LdXI7bc1V8JmNQFoa7o3tANp+fyK9Zo79prOMnQ1sM9eZj1/JR2VYkMrN8Rpc1pu0GDI2v6qxRdiHmx1HLqNuv2KqVuC1DO1tKXEm5DuA4WPQeVlbv/diOdA/dVEfxlbyicBmIr4p7gNOik1sTN3vLjy6Mb81LJs03Fws28WNkREXS4WLFYjw6bnxOhpdHXSJj7lS8/yICoHHVpc1um+wa0DTtyV2r0tTXNkjUCJBgiREgjYhVLFVazqjqNQPc9xENAkF+mG1aYi1JwHmE+R0zYrz9VJTXcxxardLbPqLrfZmzcQcHRqAhlFopkl3xbX28swAr8xgAAAAAsANh2C0qGRUGGWUmAjYxJ+Zlb6wk7onOvE217k+JNz9VvYu0bG2Nx0bssGNxQpU3VHfCxpcfbkPwXOszzg4h+swIEBo5D8z3U5x5nEUxRYZ1GXkcgLhvqTf27qG4f4Hr4um6ozS1os0vkayJkNgHYiJ6+hWrwvBIJaL9VUSZCTod9Ntud7+SR1eJvjqeyiZmsNVHVcQG7rfyjHNdLZuNp3jt6fmsWd8D4rDUzVqMGgGCWuDtO0OMbNJMT1F4kTK/R9wc6s4YiraiJDRzqGC0kGbAHnzIhL5p4MLeZZHXa07jj4dVSxCeWrp3RWy5h+ftyXjE4htNpe4w0bqOwHHjGyHseG8ogn8oW99IuAaxwo0HavrPBN2EbNnnMz1ELntRhBg2K3WDx4djVLmJzX1tezgOduH08ikFNhVRRNE0rS2+x4Efe67JlWJZiKQq03S09RcEbgjqvOY0tJHp+arf0YYny1qc7FrgJ9QSB8vuV2rUA4QRK+YYhO7BMafC8kxtOm17ObceNr+y29LTsnpg9os4/YqOyjCtqVmse0OaZlpEg+U7ha2b/RS1zy6hV8Npvoc0mOzXAzHY/MrJhc5w2GxzKVWu1jtJcNVm3BADnTDCRcTvbqr2CnlRLFV5ZGG4I03CpfqJaaQhhtzVHocFtp0AxjyXi5J2cTvb6o6KDrUSxxa4QRuF0avTg9jsqtxUWamx/ac+zbxPefwSgYW6rlEcX7j6eJTVxEje0HFR2H+ELHh84r0qk0mw4SAYJ/ERC8UsXAgqZyweIyQdjBHRWYsPNLOYqgbbHgqWIVksMQFMwPdxBNtLbrXynh46nvNVxLrkbAuJmXQbxf5qfyTLNJL3fEDA7dT7qKdxHRo62HUXMMQB8R7HYdL9OaxnPjWp+XytduJv6FV6ulmxF7ooTlBtr049fllxh0L6OiY2U3dufE8PsrFj8dRLHB7muHMNMn2ha2DwbWN8o3vJ3v1VcCsdOtpIJ+EfgqdVQMwlrII3Od2h15cANPP5ZeCoYJg4su7Yc19xmVuq0X02EM1CJi197DqLe6rOB4a8EuFdoLjYc26ftN9fYjstjiz6U6WDd4TKT6tWAYPlYAerrkmOg91C4vicY8MrNZoGnTpJkggmbgDrbsmFKBTPEr2ZvFJ8crJ+wLGOLNRtvpwvwVwbwrhqcFjS6R9Z0iLREQOS5xxEG/7Sd4f9mCB5fh1aYcP+Zb9TFVGU3imXAuEHTMn5KrYx7hqbpdqjptPNMsKPZySTADvNLbcr218VMMVfiFOM9819Tff8aqwZVUfReajmuDalR3L4ms8hAOxuxWrC19RceU+X0FifmtDDY0YrLKdKnQruqUAGgtp+UFgiCQbamQfUrNRzAtaG+DiLAD+y6e64wuqlldIyUWLXH8KGtZE23Zt3A+gvvxuPQ2Uiix4bECoxr2zpe0OE7wRIkckT1KlkXqm6CvKKOWNsrCx2xXTHljg5u4U3h3S0KBzviLTNOkb7Od07N79/wChEcR16ktE+Q7R1HXrvZQGLxxaywvtPRZGPD5BKIja+y2pmfNA18XHdbNbF0w4NqGxI1WJgE3Ji/fqurYDiPBtof7vVY5lJoAY0+cAWA0uhx9T7rgznSZKArXswhrYwzOeZ5X8FAKXK0lp71t13Q8XYWpTc2oHQ4FrmObOoEQR5ZEEKMzXjKnTwxGHaWuEMaC2A0REiLW5BUzLcZ4tMO57Edx+u6z1qWpukpbiP+PU1U25vdt7a6X66LHwYzLFWsZWtGVrgH6cL68VBOcSZNyVr4nBtfuL8j/W62HCDC+LLwVEtNIJInFrhy0X6DlgiqI8kjQ5p9F4yJhw7y4OPmGk6bWkH8lYxidfm1Ezzkqvrdyx51EcoU1VWy1s5mnN3HjYD6LN1+DU9PTZoO7l6k39eKo/FmGLMXU6OOsf6hJ37ysmWcb43DsDKOJqNYLBsy0f8IdIHsrxmmTUsQIqC42cPiH6jsVzrMslq0Xua5pIH1gDpI5EFMIJmubbisFNEWm42U0z6Tcw1AuxDnQZhzWQex8uyuFDPxjP3wsTEtmdECNPf15rkyy0MU9hljnNJtLSR+Cb0FUKWXOW3uLL2GodHpwXVyp3hemfOfqyB73/ACK5FleeuJDKji6TZxJJE8jPJSeLxjmjSCQT3KiqJ5K+rytbvt0AVZ1W41FsvhqraMqqVsQRIGt7vM42uSRtdSmeZY3AYQVG+eoXta4mQ0g6rADbbe6jOA9TKZqVAXX/AHQcbDq7qb7DtKuFBvjtPjBr2yIa5oLZHMAjulzqynoqrs75yDrb55cVeldUVThHG7KFT6XGNGASx8zdlr/6lKM4/oVoYWPpwbSAR2HluPkof6QKNCm6nTpUmNefM4tEW2AgWuZPsOqr2UMlx6xbr7KzHK2rnayO7Qd76qwyiZh9M6rkGZ7dRqfAfVa/GOHOJrurMsYA0nchtvn2UBltavTqinSJa9xjTynuDb3XRcRkDGlhfW0ahLgWOsfsggFp946qdwD6AAZTLSQLcyet+anrDDlDomk89CBp4j8KT9LBiDRIHAE7g8/AqEotIaJuYEkczF/vUZmdGHvDhEmnB6eQq+gKq8RUHE13geRjqOo9JY4N+8/elf6ktaS3T+woqrCP08F4zc8AAtLLQaTg5j3N7t3/ABg781bsC+abXfav8ySVTKNdsAAzMADmSeyumDoaGNbvATulOYl3GwuqmLjJBGwixHD6+5Wvkf8AdaH+Uz+AImR/3Wh/lM/gCK6NlnHblbqIi6XK0s3whqUiBuLjvHL5KCyzLxWr06R2e9rT6E3+6ValiwuCpsqiqID9QLb21coHUlLa2G7S9n7raePBNaCSeQ9gx+Uak8PHVaPF/wBGDqRNXCkOpk/2bj52zyYT8Q9b+qoNWi5pLXAtI3BEEeoK7zmuMFSmz7Q+IdLXjtKrmbZJSxDYqNuNnCzh6Hp2NlnMN/yWsorQYmwnrazvH/28dD4rSUUkVXFnhkDvAg/Rc5yTFlhdaWkffy/NT+Axfi1adMCC9wbJNhqMTZa2bZAcNAB1MMwef+odVs8GUdWOo9nF3/K0n8kyOOS1E47B3cJAGg+6q1mDUc2aaVl3W5kbDoVYav0ZlxLvHAJvGgxfvq/JZ8r+j1lNxNdwq9GiQ31dzKuNeu1jS5xgDmoLH59JIpj/AFH8h+qnnw5j9Y26krk49VsiEJksAABYAGw6gXUhRwVNghrGNHQNA/AL5WqU2fFpHsPwhQVTNqp+tHoAFqOcSZNyvI8LP/c+iSyVxO1z4qdrY3DvEODSOhYf0XOMzyt/i1C1pLJLgf8ADNhPUCLbq0opn4TC4bn2/he0+Jywm4APqufVcAwjzU23vdov32WjU4PbV/svIfct9+Y9vkugZrlnigbAg3POL2HS6120Q0Q0QAl/6GWB573dHutPQz0tfZsgsT8GvVUHKeBnuc7xiWNaYtGp3ds7DupTMuF6xM0ab6rQL6Wuc4R9rSPvVq8LUCIcbSQ2dRjk2LydhHVWngDGkZa01RoLH1GlsEERUNiHXmTF72CYRPfTx/q22Njlt4g/wivho6V3Ygd4C5dfbx4Kk5fjnUsNTY5pFQAgtcCC25iQb7QrRkWC/a8N+8c5oa8gBkAGADJkGbkrDnOXNxGJdWJIB0+Xn5WgXPspjLH+FSLWgBoEtgepJ7k9SlUsUUeaYNs5xJ9TewSWGtgqXCnprucdzbQeN1z7jrhx1Gu3ww5zHMEExMgmRb1B25r3wrkpZ+9fYkQ0dAdyfXks2YZsarw6s8Bsx2bJ5Lzm3FLKY00Ye4jf6rf1PZXnUwgAklOvstDicE0UMdDDq4jvcgPz9uq3s9e0UTJANiJImxvHzVdo1y0hzTcXBCh8Zjn1Xaqji47enYAWCxMqEbGF1FiQZdpbcKGnwZ0Uds/e9l1PC1tdNrvtAH5hRuY4006OO00jU1Ck02lrAabvO70i3eCtbgTF1MQXUXFoFNkgxf4gItvurNlFXwMTimPEz4JkbRocNkqtTyuLCQSLHLrewcD8tdSYhNK60DGnNz03tw+Bc74RwIqV9R2pjVHUzA++/sr4F6xOHotqE0aTKY2JY0DVHMwvIWopo2sZ3Ra+qxlZVS1L7ym5Gi0cj/utD/KZ/AETI/7rQ/ymfwBFONlUduVuoiLpcovWMyIt8PEPLRpcIbqEu+s2339Y5LyonP8AJ34iHCo7UwAMaT5GgbxAkE7z/KARiQ5S63VekkMcGkgkEC3VSmd8Xsw1A1X03OAIEAjn6+ipmRfSa+rVcyt4bA4zTMQB/gJn5E9+y6Pk1LDsw9NuI01ammXlzNQ1dILYttPaea0M7weFrFobhqQa06gfDYCSNj5Rt2PuEiqoHVz+ylZcC9iR9PFGF0QwyFzmyWe7fKT5KMqUalQg1AHDo6IE9uS2sDgmUagqU26XiYMk7iDY22KzIr1Ph8EDbNF/G2nhyQ50jiSZH6795wv42Oq28TmlSo3S50iZ2A/BaiIr9rLwaC1yfHX6oiIhCIiIQi06lGXxsCtxFw9ocrEE7oSS1R+ZP0sDaZ0uLmix8w5jvvCv2Ne2rhw7k4A+4N/vCrRynDAl+uXGD8MkG3Xl6LSzrOK7S19I6aNE2pi8t+s55PxE39N0mq6R080ckY/bfoLW28SbcLAA+bOKZjh2chvfe+pJPr7qa/YgLwf1UV/ttlfXSaTTlvxOAiPr87QJUxxNjNOBrVGmJp+Uz9qA0g9brkbcY4c5Hf8AVIKXEI65hkewtc06W1GmuoPoflmUdOaVzf01mi4J03Vn4k+jjEVXsOE/eMgBwc9o0n7QmJBHSTY9lR6tEsJa7dpIPqDB3XYcozJmGwzanjamvaC1oiAOgm4g2PS4XLeIqofialQRFRxeI7mT96dV2I1E4bTylmVurbA5tRrmO3ha2mpV7C6gTVD5XBwLufG2+ny2yjVlbhnEAhpIOxgwsYU5k3EDBFNwlvIEXFr6eSgp6KepY90Tb5bX8/6UuN4rJhzGujZmJvxtt/a2eGKr8M/X5ZcNOlxAB5gF3IyAp5rcR4tSqG0yaugkPe5paWgiPIxwO/VRWGacRXaNIFJpnSAIttq6zEK0K5h1E5jnPlGvD5yWYqa2V8LHOku5/ecAdGjYN5301689zoeJifsUP+rU/wC0vviYn7FD/q1P+0t5E7slF+i18uwxp0adMwSxjWkjaWtAMTysi2EXtl4TdERELxEREIRERCEREQhEREIRERCEREQhEREIRfH7G02269l9RC9ULkOUOx7v2bWaekatRBcAGkCIkXvCtbPo9wWEov8AHc2rVe1wYapLGzFg1rSYgx5rkTyVfxmBfJfQqOpVORaS31uLiQpHKadfEzSxjxVDKZbSh0OeSPrOiZsBqN/VZrHKaZz+3jPdAFwBrv7+y08clOW3bLvuNiDbrp5qvZWADpLS6mPiaN4m/wA1tZjh8E+BTw7he8vd7aQHFZOHshq0ca1mJYGM2f5xEFp0mWm94V4yrIBTxAqNILYMWuJ2vz9VFi0sNNIavsr924ANhtbULuER9n2Tjnts4OsRfkR9iuYcUcONwtN0UnAlkjVJNzBIPYX7Kp5RhneIHQQIN4MHkv0Xmuc06Pld5nEfCI2PWeRVKzrCUKhDqDDTM+YfVj/CAbX9AmP+KY7K6CSOWnLWykkPH7drWsdQNNCL6lU3RQygRVNQbgWuRmPnqtHKMJ4dJoIhxu71PX2hbiInSz4FhYIiIvF6iIiEIiIhCIiIQiIiEIiIhCIiIQiIiEIiIhCIiIQiIiEIiIhCyVmuB80yQHX3IIkH5LLQzB7GlrXEA9yI2uI7CPdaWMx9Om3VWfpBIaCQ48jawMWC8jGMOz2mdri/oqznxSXjfw57bX47/birLYZQA9gOvL01tss7nEmSZPU7r4sn7U11NrRGppN45G8E87zy5lY1NG9r23Za3RQvY5hs4aoiIu1wiIiEIiIhCIiIQiIiEIiIhCIiIQiIiEIiIhCIiIQiIiEIiIhCIiIQtXNsCK1CoxxgaS4HoWAuB/EehKpuUVXFodqLiDInlHLuFfQVXKfDzaeJOk+Uw4NgWk/DPQclQqMzHXaN9vHY+o9hZMaV5to4i2/Ubj3+qlcr1FpLue3ot1eaVPSAOi9KzTxCKMMA2VSaUyvL3HdERFMoU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6628" name="AutoShape 4" descr="data:image/jpeg;base64,/9j/4AAQSkZJRgABAQAAAQABAAD/2wCEAAkGBhQSEBUTEhQWFRQVGBwYGBcYGBkfFxgcGBccGhgYFxoXHCceGB0jGhYaHy8gJCcpLiwsGB4xNTAqNScsLCkBCQoKDgwOGg8PGSokHyQvLjMqNDQ0Ki0xMjQtKiwsLTAxMS0vNTIsMDQwKjYsNDAsNCwpLCkyLCwpLCosLS81LP/AABEIAN0A5AMBIgACEQEDEQH/xAAcAAEAAgMBAQEAAAAAAAAAAAAABQYDBAcCAQj/xABEEAABAwIEBAQCBwUFBwUAAAABAAIRAyEEBRIxBkFRYRMicYEykQdCUqGxwdEUI7Lh8DM0YnOCFSRykpPT8RZEU2PC/8QAHAEAAgMBAQEBAAAAAAAAAAAAAAUDBAYCAQcI/8QANREAAQMCBAMHAwQCAgMAAAAAAQACAwQRBRIhMUFRYRMicYGRofCxweEUMtHxBiMVQlJicv/aAAwDAQACEQMRAD8A3kRE+SREREIRERCEREQhEREIRERCEREQhEREIRERCEREQha9YRqdq0ixMCTb1m0RsBz9lHHNc8NbJaWlwePhsYgHmfToUafMRq9e08p9/UWXrD4fTPmLiQJn/CIkcxO8SRM9SuC3ku8191nK+L6Svi6F7ark2voiIi9XiIiIQiIiEIiIhCIiIQiIiEIiIhCIiIQiIvjzAJ7IQvqKrPzrEHytF3OOkhsnlYf1sfdWU1DpH2oktFzYCYA/rZVm1DXAkA6LqIdq7KFkRY8Hiqb2OcajWlu7XEA+sTPTad1s/s7uTSY6CfvG67ZPG+4adt/S/wB1JJDJH+4c/bdYkW87AaGOc+5HlgbBx+07YkfZBPeAL6Kka4O2UVkREXS8QNRaea4UVKZBc5sSQWmDIEiY3vBhbOGqlzGuIgloJHQkSQvLgrkPaSWg6jfzXtERerpRfEGZvoMa5kSXRcTyJ5EdFBs4wqgguawtkSADMTePNvCmeJcJ4lNomCHSOmx3VLc0gkGxFlC52pbdX4Y2llyF1nNsAG4Z1WgZIbrbNw5sSbCPq3UFk2MfVYXO07wIB6X3PcfevvB3GVNmHFHEF0sOlrtMt0R5QYv5bjY2hSOJNMVS2kAG/F5ANG8SC0xfflz7rMYS+uZVvgqS4gXsTsdh+eiuV1K0RNmjbYH7brBhq4qN1N2X1ecF8J8uiDEGb+UXvuOXtZfVrBskxWRERerlEREIRERCEREQhEXtlInZaGSZmHOeK1gAIJB5G4gCx/RVJKuNlwNSNwNSr9JQS1ZIjW4vrRJhamHzAOc8baSb3iJse1lizHFBuhz9JoTFYEmS13lBGkTZxmxBsLrptQx8faN5efpzUMtM+GbsZBY3UdmOKq0q4c+SxpaSGklrQ6QATFnEBxjn7LFlmEo/txxhr02UyQSCamt0gAtdA8t7yCYhtlcOFMxwz8PiW0W0WsJH7gEugxoMyANLtEgCeZm6guJclr1NH7PhqroB1OZTOmOQEC53SbtswkeXEkd3UAddNxx4XG+pTzK4ShtwG24AfX4Vv5PwZRr4llSlUD6JdJDXNdsNjNxLomRtNium0cIyk1rGx5RGwHMxAEAfEduq4bwNpbi9b3PZpa4B7SRpcYA1H0mxBHUELo2fB1ek0OcNTfNqaTpeP8TBae4ntEwKZjqHxiRpB11vvyFrW8PrdRTBr5XRDfc29zqf4W5n+b0mipTpR4pID/LyjvaYtbae1qqtavgNT2uJMs6iZ9fy6LZWjpI3MZZw18b8PtskclsxsiIvoVtRrBUoU9Nd7hUa8UpY4VPK4tvp0EENtN7TfrKw5MS6i19tJJ0kEGY3kDYjv2VHxWJHnJeCJPmnfv8AyVk4GxdJ2H0036qjqhLmQRFgABO9r269kjgqXRzEOuQ87m5y2v6D2TJwp6iAyMZke2w/+tLE7Dlf+1YEXurRLTDgQYm/deE6a4OF2m4S4gg2K080pFzRAmDJ+Spj9L6jtVpMW7W/JdACoGM81d+kRLzYcrpFXTvjn7vRM8pighmbqS4i3P59Vmp4Ro697/yVkySsHS0N0tYBpGoncmZJgEyByA7BQKluHmHU50WiJ7zMD5fgr0RJeFocRsKQs2A29fyfUqXy+4dcuh25/wCFptO4vPuiYUjTLbAk7bGDAPyARMBssYd1lREXq5RERCEREQhF8cYCVWP0ONNheWiYA/FR+c5fV8LXSqVKeKaWgU3R4TmkydTSDDgCbg76elonzMj3PlxViOmkl/bx2W/hszAMObHUg/iFH4rEAEuOxJ+8rJiWBoLuQURjMVqgDYJJWPpqeR88Qs5w2uTfXfU/e3Jb/AsPFFFmc/M4gX20PEC3DxVhyTBMqEOc9tNuoO8zT54Nx225q418iwlUPPhsdrBB0m3mEGwMA943vuqfhKZ0sAF4aI7wLLYwuYVMPUMDexa4f0QrVSeziDv+xASSqwmOepdOCQSbkfNR8tZecVwjQwNelXo04YwtkueT5pN4ncjpbsFZs8zoDBVq1CqJaIa8G4OoCL87/eqnn3E1SuRSa2AYt1dPXmt7C4INplhuHfGDs722WbqsSbDHaQHNqB/Ks07JXVQuAWC1/XbqqPic5qVC5ztOp8anBoaSRbUdIEuPM7lbvDefmjUAqVHeFBsZN4kaRyv0WbPcpp03MawaQ7cyTF97+qt2A4XoUqbqYbrD7Oc6CXdIj4d7QqsdWXtDrm3BTVdfS/qJmU8YaRbgNbtGunp/a5xV4uxDary5rSx7tTCGOIZtNMhpkC0ze5PorXgcwp1ma6Tw8c4OxjY8wexhVfOcEylWeym/W1ps78QYsY2kbwtXLtVOrrpHQT8dpDx0cOZ6HcXX0PDqWWSiE7jqNwdNOCy8tLIXhrmkOO3VXpeK1XS1zoJ0gmBuYEwO9lhwWOFRvLVzHPp8v1C1c+xxp09I3fb0HP8ARRSTNiYXu2C4p8Plnqm0rR3if7PpqovDcIYOo0VPAI8QB+lz3eXVfSNMdVl/2LSwxY+izTDtUXIJEEE6ieiz4XNKbqWl5iBBF7x0IVep4gCpILtJOzjJHrG5WGpxLJK92d1gTYakEG/VPKvC3kOhl7h4G2mh3H4Vr/8AUdaq9jHhpl3xaQHRzbYgRzUiq7gD+8aZAAuTPIC+6sTTIkLV4W5vZZGgC3z5wSjE6E0b2tLy8kak/P5WTDUtT2t2kwqlx1lTsLiQ+kC2lUEjcjV9dpJ5/W/1WVuw1TS9ruhBVO+kHiCpWxBolhYyiTpBmXztUIIEAtiB09UprIKmbEh2X7Q3X5z2902oqmOnpYnyi4ueF9zqoSpnJ0mwB6zYfNWPKs5caTG4ag+rAGqo4inTLiPN5nXdG1hyUJwxlrK9caxqawayCJEggNB5bnbnBV/TijikF3Sb7KDGa2KTLHDYt34rFhBANyZcd+x0/wD5n35IvWGkg6hpv87Ak/MlExCzh3XtERerxEREIREX0CUE2QtbFVMQ2Dh3VAPrBkx2JAsel1izXNH1nNL2aHtbDtwSecjl2CtGEp6WAc+fqqtm75rvPePkI/JZxlHHX1Tntdb4B7rQz2dQxxNcLg6234m3ktejinN5Fw3gb+yw5HmrMRiPDZQIeQTNjtvaLeq3MG/cKW4fe2lXltNuqqQ1zgPNv1+8+ipzYg3DppIJWZsv7Dy4/Q8FboMIcxorIpCSRZwP/iDt89lO5XknhnW8gu5AbD9SojjLFBtWmIvpP8VvzUhx3xC7AUGVGND3PfoAdOkDSXE2M8lzpnFL8Y8msWh4gNDRAjoASTMyfdLmyVNZH+vBuNvttyUFbiHYi0Z7ynMHnAYdjBEHbaQfyUbxB9IzaLjTpUy943L5a0dIG7vuXhY34Ok9wNSm18bSNv191DA+mdP2tYwvFtgbeHj6jzVGDGagnI9wAPG23osWVZpUx411HMDmmC1toHWN73vJ/JdNoV2VWENJgiDycJEex7qmYPAUqd6VNjZG7WgEhMXnJoXY6KkWFjvzINoXLpG1FXlpWWaToOX4Wn/4ZkcTps13nUm5INtlizLhF9F4c3z0pBLrAi+zh+Yt6I+iI2HyCjMTxDiKk6qz4dYgGGx0gWWLBYwio3W92mb87eh3W+jZUsjzSkEjlfX8+SRYg2orZGPLwMqsmEyZtTB4gtaTUghsG8hocAPf8lCZXkld2Hq6mOnW0tDwQ8mDqjVEiCPkVdOH8SwNIYZa8yDNpiI7LXxnEjTVNNg1Bu7psTsQ306rOU2K5553P/bmblDh01FvJeNoql4lMZOcWsQbe/lZc9r2/rZaxXRHPwlR7TiQ1oBmXWmORLfiHYqP4hyGlisQHYF1LSWgVA3yhhBgOgC8joPqqZ74DIXQtsDqr0VZV1DGx1Z77dBfc9evjxstvG5eylg2UagYQW+d+kBx52dExJt6Be6IhoE6oAE8zFpMc1O4rAsq0zTeA5pEfduDyPdV9mBdh/I67BZjy6Sd9xu0xE8pmFYw7LHK4lxu7hw0+6rYrRyu/wBjdQPVbeEeBUaXCRqH/n239lMZ9w7RxbAys0y34XCz29dLoNr7EEdlBsc0TMzaPnefZecfjawpllBxD3wyfsBxh1QTsWiSO8Kaqb2k3+vRw+BQUlNekMr3gNF7A+/qtWlwrRwdZ/hOe6RB1keW86fKBOw3FvmtsKF4WwjmUGuNRzmvaHaX3LXSdcOJmDa3YnmplNYwQwAm5SWS2Y2WHL40nSSRqvPWB+O/uiyUqYbOm0mT3J5ouwuCV6REXt0ISsdWuG0zUhxaG67NMxEzG/zWtjs9p4ct8STq2iCRHOJ2U9luaU8QwOY8VJHmE+YdnDcdEnnxRjReKztbf1pqEyioDlEk12tPG1/6UVkOIbi2ONJwFRu9N0BxFvML3E2/SQrJhskLGzYu5/yKheEMjp4F1V9WpT1PIDHE6YbuW+bYkxt9kKSx/HeFpmNZqH/6xI+ZIHyKS1tVUTyFkNy3w6fRSx0tI0dq91idN9PG3NZiFCcR4YQKnOQ09Igx+ClKGc0cQdVF09QQQ4HuD7XFrqB4pxRL20+QGo+pn8vxXNC6SGcECxG4XdJSmecRtOnPoo6jig0m0q18DMFSo+oQf3YAHSXTPvA+9UqVcOF85YKPg0w5r51PcSDq2EtjbkI/FJ8Vhqq3NKW2LrAnYAf0LLSxxzxw9i3Rq+fSzgnVsMxtJpe9lTUQ25DdDgbc7kLjQJBtYj5gru6jMdw1hqzi6pRa5x3dcE+paROyb4NVNw+nFO4EgX18eiV1eEGU5mO143XOclzVz3aH3MSHenX9VMgSvVfLm0ajmtphl+XSbXJJNu628K3yz1XkdPFiNWWxDI21z5dOG6xs/wDrcRxBsofG4l7XaQ5wEbSQs2C4Zr1afiNaI5SYLu7Z/EwpU0qbnN8TSQCN+k9rq3UsUx3wuafQj8lZdRNopgWuBtqPyvpGE4uJ8NFM1haQMriePh806rmVTLajSWuEEbglZaeBA3upTjrNGsrMayC8N89jaY0D1iT7heeCa5r1Hs0BzwNYIizQQCLneXC6mq58RfGXtIDemh/lZiZk7pjEHgC+4VV4xw9XD+C9jnUw8OENc4GRG4HZy6p9HOFw1fLxUZDn1BorEjzNeACWDoBIcOsg+lb42wbvJTjztMkW2It2WvwXjXYbxGUneHrIJEC5AMmCN4PJeUdU2ZjY5WXeL67nzvqr9OyWN7mB3d01J3KuWafR9RNNz9dQuaxxbdoFgSJ8vVUzLq7qM+G4jVE7Hbbcd1Zq3EFctcHVLEEGzdovsOiptTMGjv6JpFDEBo0LuWjmdKHRglx5Kbq8XVWwNLDa5M3+RssuC4vo1q1OhWIZWe7yRJaZBAudiTYTuVucBU6FY1TUbTdp0xrDbTqmA72VV+lDguvUzAVMHRBYKbPgLGhrgXciR2M90vqMUpTK6hjiySNF8/DYHbz4qm1la2U9o4kcWkaqw5hVdTxPhvb5XAFhHPqb/h2WVe6mZ08XQhwiuxoOqPKH21aIJgEg78isGHq6mNd1APzCvYXiDquICRmV7dHcj1HT7pZXUr6aYg7HUdL8PnBaWUeQ1aP/AMdQlot8FXzt+Ti8eykVotH+9u70WT7VHx+J+a3k1Cpu3RERerlFC0sfVeSKbHPIc4kf4ZhvpBU0FoZLm+HpY1hrvDWVWktLg7SdVmkmIA5ybCyqVuYQPyxmTQ3ABJtbordLudr8LqOo8GVsU6q94ioAC1hcA597imOekcvQc18yfgDEiqHgtboM6HEtqR6RA9yFbuPqTcOym9gMl5G+1ptzW1w9n1apTaasOZHlc4fvB78xyk3WF/5Dt3CanbZvAW5dFr6aGsEIne45XAttw04jjt4eaquZUXVGmnULrGbzYi3P1VWfSIMEXC6xmuh7gdAMfWIE+noFSOLcMG1WFojU28dj+hCaw4yx8nYhlj7JHNh8VTUCN12n6rTwUsA0kg9QYN/RZCZublaeGrxY+y2wExa7PrxWzp2RQxBrdA0W9EWbCYo03h7dx9/UH1Xzwe6mcLg2NaLAkjc8/wBF1UxugaO0G6WNx6jmBELsxHDUfUfRT+FxIqMa8bOE/wAllUNTeW/CY9ErZpUbYEfJJY6N8z8jLLhmIMduCFS+PcxLsYWtcYptDYBMAkane9/uWDh/EEscCZIM3PIj+SzcR5IPPWZYklzxyublvS52VewuJNN4cNx9/YqSqo3xDs3bpm0R1MPc3VwXxY8PXD2hw2P9QsiQEEGxSsgg2KhM1o+ckdj9ytv0S1Yq4mBJ8JpAG50uNh7kD3UHXy99R/lFo3OytH0eZSaeKc4uH9mRpAN5Ld/TdbGKpYaZrC7WwSCKOobO7uHLmOu2ii8yxrq1V1R/xONx0iwb7AQo0vvIXQc14aoFtbFsraocfI3SQKmoBzXEEmZJtaJVbZl7ajgA0EkwFRw2RtK6R8m/PpuUwnpXVjB2bgLFQdbEOcCC5xkdSos0z0KumccNii9rmEmmd55OHL0O49CtVzZEG4PJO4aqGrjbLCdCqdJjcmEvdDIzNcjj9NNfZQGUVIrN7mPmprMauLc5lPDPLAAXOdsBeAJIPQmAtUcPPAdWplumn5vNM+UaoFr7LeyriBriWvGjmDNrbjaxVOaWMTAGxKZ1lI3EsQgrYXHIWEOI0O5sD69dvBb4wjKOEJL2MrObdxIgvF9LdXI7bc1V8JmNQFoa7o3tANp+fyK9Zo79prOMnQ1sM9eZj1/JR2VYkMrN8Rpc1pu0GDI2v6qxRdiHmx1HLqNuv2KqVuC1DO1tKXEm5DuA4WPQeVlbv/diOdA/dVEfxlbyicBmIr4p7gNOik1sTN3vLjy6Mb81LJs03Fws28WNkREXS4WLFYjw6bnxOhpdHXSJj7lS8/yICoHHVpc1um+wa0DTtyV2r0tTXNkjUCJBgiREgjYhVLFVazqjqNQPc9xENAkF+mG1aYi1JwHmE+R0zYrz9VJTXcxxardLbPqLrfZmzcQcHRqAhlFopkl3xbX28swAr8xgAAAAAsANh2C0qGRUGGWUmAjYxJ+Zlb6wk7onOvE217k+JNz9VvYu0bG2Nx0bssGNxQpU3VHfCxpcfbkPwXOszzg4h+swIEBo5D8z3U5x5nEUxRYZ1GXkcgLhvqTf27qG4f4Hr4um6ozS1os0vkayJkNgHYiJ6+hWrwvBIJaL9VUSZCTod9Ntud7+SR1eJvjqeyiZmsNVHVcQG7rfyjHNdLZuNp3jt6fmsWd8D4rDUzVqMGgGCWuDtO0OMbNJMT1F4kTK/R9wc6s4YiraiJDRzqGC0kGbAHnzIhL5p4MLeZZHXa07jj4dVSxCeWrp3RWy5h+ftyXjE4htNpe4w0bqOwHHjGyHseG8ogn8oW99IuAaxwo0HavrPBN2EbNnnMz1ELntRhBg2K3WDx4djVLmJzX1tezgOduH08ikFNhVRRNE0rS2+x4Efe67JlWJZiKQq03S09RcEbgjqvOY0tJHp+arf0YYny1qc7FrgJ9QSB8vuV2rUA4QRK+YYhO7BMafC8kxtOm17ObceNr+y29LTsnpg9os4/YqOyjCtqVmse0OaZlpEg+U7ha2b/RS1zy6hV8Npvoc0mOzXAzHY/MrJhc5w2GxzKVWu1jtJcNVm3BADnTDCRcTvbqr2CnlRLFV5ZGG4I03CpfqJaaQhhtzVHocFtp0AxjyXi5J2cTvb6o6KDrUSxxa4QRuF0avTg9jsqtxUWamx/ac+zbxPefwSgYW6rlEcX7j6eJTVxEje0HFR2H+ELHh84r0qk0mw4SAYJ/ERC8UsXAgqZyweIyQdjBHRWYsPNLOYqgbbHgqWIVksMQFMwPdxBNtLbrXynh46nvNVxLrkbAuJmXQbxf5qfyTLNJL3fEDA7dT7qKdxHRo62HUXMMQB8R7HYdL9OaxnPjWp+XytduJv6FV6ulmxF7ooTlBtr049fllxh0L6OiY2U3dufE8PsrFj8dRLHB7muHMNMn2ha2DwbWN8o3vJ3v1VcCsdOtpIJ+EfgqdVQMwlrII3Od2h15cANPP5ZeCoYJg4su7Yc19xmVuq0X02EM1CJi197DqLe6rOB4a8EuFdoLjYc26ftN9fYjstjiz6U6WDd4TKT6tWAYPlYAerrkmOg91C4vicY8MrNZoGnTpJkggmbgDrbsmFKBTPEr2ZvFJ8crJ+wLGOLNRtvpwvwVwbwrhqcFjS6R9Z0iLREQOS5xxEG/7Sd4f9mCB5fh1aYcP+Zb9TFVGU3imXAuEHTMn5KrYx7hqbpdqjptPNMsKPZySTADvNLbcr218VMMVfiFOM9819Tff8aqwZVUfReajmuDalR3L4ms8hAOxuxWrC19RceU+X0FifmtDDY0YrLKdKnQruqUAGgtp+UFgiCQbamQfUrNRzAtaG+DiLAD+y6e64wuqlldIyUWLXH8KGtZE23Zt3A+gvvxuPQ2Uiix4bECoxr2zpe0OE7wRIkckT1KlkXqm6CvKKOWNsrCx2xXTHljg5u4U3h3S0KBzviLTNOkb7Od07N79/wChEcR16ktE+Q7R1HXrvZQGLxxaywvtPRZGPD5BKIja+y2pmfNA18XHdbNbF0w4NqGxI1WJgE3Ji/fqurYDiPBtof7vVY5lJoAY0+cAWA0uhx9T7rgznSZKArXswhrYwzOeZ5X8FAKXK0lp71t13Q8XYWpTc2oHQ4FrmObOoEQR5ZEEKMzXjKnTwxGHaWuEMaC2A0REiLW5BUzLcZ4tMO57Edx+u6z1qWpukpbiP+PU1U25vdt7a6X66LHwYzLFWsZWtGVrgH6cL68VBOcSZNyVr4nBtfuL8j/W62HCDC+LLwVEtNIJInFrhy0X6DlgiqI8kjQ5p9F4yJhw7y4OPmGk6bWkH8lYxidfm1Ezzkqvrdyx51EcoU1VWy1s5mnN3HjYD6LN1+DU9PTZoO7l6k39eKo/FmGLMXU6OOsf6hJ37ysmWcb43DsDKOJqNYLBsy0f8IdIHsrxmmTUsQIqC42cPiH6jsVzrMslq0Xua5pIH1gDpI5EFMIJmubbisFNEWm42U0z6Tcw1AuxDnQZhzWQex8uyuFDPxjP3wsTEtmdECNPf15rkyy0MU9hljnNJtLSR+Cb0FUKWXOW3uLL2GodHpwXVyp3hemfOfqyB73/ACK5FleeuJDKji6TZxJJE8jPJSeLxjmjSCQT3KiqJ5K+rytbvt0AVZ1W41FsvhqraMqqVsQRIGt7vM42uSRtdSmeZY3AYQVG+eoXta4mQ0g6rADbbe6jOA9TKZqVAXX/AHQcbDq7qb7DtKuFBvjtPjBr2yIa5oLZHMAjulzqynoqrs75yDrb55cVeldUVThHG7KFT6XGNGASx8zdlr/6lKM4/oVoYWPpwbSAR2HluPkof6QKNCm6nTpUmNefM4tEW2AgWuZPsOqr2UMlx6xbr7KzHK2rnayO7Qd76qwyiZh9M6rkGZ7dRqfAfVa/GOHOJrurMsYA0nchtvn2UBltavTqinSJa9xjTynuDb3XRcRkDGlhfW0ahLgWOsfsggFp946qdwD6AAZTLSQLcyet+anrDDlDomk89CBp4j8KT9LBiDRIHAE7g8/AqEotIaJuYEkczF/vUZmdGHvDhEmnB6eQq+gKq8RUHE13geRjqOo9JY4N+8/elf6ktaS3T+woqrCP08F4zc8AAtLLQaTg5j3N7t3/ABg781bsC+abXfav8ySVTKNdsAAzMADmSeyumDoaGNbvATulOYl3GwuqmLjJBGwixHD6+5Wvkf8AdaH+Uz+AImR/3Wh/lM/gCK6NlnHblbqIi6XK0s3whqUiBuLjvHL5KCyzLxWr06R2e9rT6E3+6ValiwuCpsqiqID9QLb21coHUlLa2G7S9n7raePBNaCSeQ9gx+Uak8PHVaPF/wBGDqRNXCkOpk/2bj52zyYT8Q9b+qoNWi5pLXAtI3BEEeoK7zmuMFSmz7Q+IdLXjtKrmbZJSxDYqNuNnCzh6Hp2NlnMN/yWsorQYmwnrazvH/28dD4rSUUkVXFnhkDvAg/Rc5yTFlhdaWkffy/NT+Axfi1adMCC9wbJNhqMTZa2bZAcNAB1MMwef+odVs8GUdWOo9nF3/K0n8kyOOS1E47B3cJAGg+6q1mDUc2aaVl3W5kbDoVYav0ZlxLvHAJvGgxfvq/JZ8r+j1lNxNdwq9GiQ31dzKuNeu1jS5xgDmoLH59JIpj/AFH8h+qnnw5j9Y26krk49VsiEJksAABYAGw6gXUhRwVNghrGNHQNA/AL5WqU2fFpHsPwhQVTNqp+tHoAFqOcSZNyvI8LP/c+iSyVxO1z4qdrY3DvEODSOhYf0XOMzyt/i1C1pLJLgf8ADNhPUCLbq0opn4TC4bn2/he0+Jywm4APqufVcAwjzU23vdov32WjU4PbV/svIfct9+Y9vkugZrlnigbAg3POL2HS6120Q0Q0QAl/6GWB573dHutPQz0tfZsgsT8GvVUHKeBnuc7xiWNaYtGp3ds7DupTMuF6xM0ab6rQL6Wuc4R9rSPvVq8LUCIcbSQ2dRjk2LydhHVWngDGkZa01RoLH1GlsEERUNiHXmTF72CYRPfTx/q22Njlt4g/wivho6V3Ygd4C5dfbx4Kk5fjnUsNTY5pFQAgtcCC25iQb7QrRkWC/a8N+8c5oa8gBkAGADJkGbkrDnOXNxGJdWJIB0+Xn5WgXPspjLH+FSLWgBoEtgepJ7k9SlUsUUeaYNs5xJ9TewSWGtgqXCnprucdzbQeN1z7jrhx1Gu3ww5zHMEExMgmRb1B25r3wrkpZ+9fYkQ0dAdyfXks2YZsarw6s8Bsx2bJ5Lzm3FLKY00Ye4jf6rf1PZXnUwgAklOvstDicE0UMdDDq4jvcgPz9uq3s9e0UTJANiJImxvHzVdo1y0hzTcXBCh8Zjn1Xaqji47enYAWCxMqEbGF1FiQZdpbcKGnwZ0Uds/e9l1PC1tdNrvtAH5hRuY4006OO00jU1Ck02lrAabvO70i3eCtbgTF1MQXUXFoFNkgxf4gItvurNlFXwMTimPEz4JkbRocNkqtTyuLCQSLHLrewcD8tdSYhNK60DGnNz03tw+Bc74RwIqV9R2pjVHUzA++/sr4F6xOHotqE0aTKY2JY0DVHMwvIWopo2sZ3Ra+qxlZVS1L7ym5Gi0cj/utD/KZ/AETI/7rQ/ymfwBFONlUduVuoiLpcovWMyIt8PEPLRpcIbqEu+s2339Y5LyonP8AJ34iHCo7UwAMaT5GgbxAkE7z/KARiQ5S63VekkMcGkgkEC3VSmd8Xsw1A1X03OAIEAjn6+ipmRfSa+rVcyt4bA4zTMQB/gJn5E9+y6Pk1LDsw9NuI01ammXlzNQ1dILYttPaea0M7weFrFobhqQa06gfDYCSNj5Rt2PuEiqoHVz+ylZcC9iR9PFGF0QwyFzmyWe7fKT5KMqUalQg1AHDo6IE9uS2sDgmUagqU26XiYMk7iDY22KzIr1Ph8EDbNF/G2nhyQ50jiSZH6795wv42Oq28TmlSo3S50iZ2A/BaiIr9rLwaC1yfHX6oiIhCIiIQi06lGXxsCtxFw9ocrEE7oSS1R+ZP0sDaZ0uLmix8w5jvvCv2Ne2rhw7k4A+4N/vCrRynDAl+uXGD8MkG3Xl6LSzrOK7S19I6aNE2pi8t+s55PxE39N0mq6R080ckY/bfoLW28SbcLAA+bOKZjh2chvfe+pJPr7qa/YgLwf1UV/ttlfXSaTTlvxOAiPr87QJUxxNjNOBrVGmJp+Uz9qA0g9brkbcY4c5Hf8AVIKXEI65hkewtc06W1GmuoPoflmUdOaVzf01mi4J03Vn4k+jjEVXsOE/eMgBwc9o0n7QmJBHSTY9lR6tEsJa7dpIPqDB3XYcozJmGwzanjamvaC1oiAOgm4g2PS4XLeIqofialQRFRxeI7mT96dV2I1E4bTylmVurbA5tRrmO3ha2mpV7C6gTVD5XBwLufG2+ny2yjVlbhnEAhpIOxgwsYU5k3EDBFNwlvIEXFr6eSgp6KepY90Tb5bX8/6UuN4rJhzGujZmJvxtt/a2eGKr8M/X5ZcNOlxAB5gF3IyAp5rcR4tSqG0yaugkPe5paWgiPIxwO/VRWGacRXaNIFJpnSAIttq6zEK0K5h1E5jnPlGvD5yWYqa2V8LHOku5/ecAdGjYN5301689zoeJifsUP+rU/wC0vviYn7FD/q1P+0t5E7slF+i18uwxp0adMwSxjWkjaWtAMTysi2EXtl4TdERELxEREIRERCEREQhEREIRERCEREQhEREIRfH7G02269l9RC9ULkOUOx7v2bWaekatRBcAGkCIkXvCtbPo9wWEov8AHc2rVe1wYapLGzFg1rSYgx5rkTyVfxmBfJfQqOpVORaS31uLiQpHKadfEzSxjxVDKZbSh0OeSPrOiZsBqN/VZrHKaZz+3jPdAFwBrv7+y08clOW3bLvuNiDbrp5qvZWADpLS6mPiaN4m/wA1tZjh8E+BTw7he8vd7aQHFZOHshq0ca1mJYGM2f5xEFp0mWm94V4yrIBTxAqNILYMWuJ2vz9VFi0sNNIavsr924ANhtbULuER9n2Tjnts4OsRfkR9iuYcUcONwtN0UnAlkjVJNzBIPYX7Kp5RhneIHQQIN4MHkv0Xmuc06Pld5nEfCI2PWeRVKzrCUKhDqDDTM+YfVj/CAbX9AmP+KY7K6CSOWnLWykkPH7drWsdQNNCL6lU3RQygRVNQbgWuRmPnqtHKMJ4dJoIhxu71PX2hbiInSz4FhYIiIvF6iIiEIiIhCIiIQiIiEIiIhCIiIQiIiEIiIhCIiIQiIiEIiIhCyVmuB80yQHX3IIkH5LLQzB7GlrXEA9yI2uI7CPdaWMx9Om3VWfpBIaCQ48jawMWC8jGMOz2mdri/oqznxSXjfw57bX47/birLYZQA9gOvL01tss7nEmSZPU7r4sn7U11NrRGppN45G8E87zy5lY1NG9r23Za3RQvY5hs4aoiIu1wiIiEIiIhCIiIQiIiEIiIhCIiIQiIiEIiIhCIiIQiIiEIiIhCIiIQtXNsCK1CoxxgaS4HoWAuB/EehKpuUVXFodqLiDInlHLuFfQVXKfDzaeJOk+Uw4NgWk/DPQclQqMzHXaN9vHY+o9hZMaV5to4i2/Ubj3+qlcr1FpLue3ot1eaVPSAOi9KzTxCKMMA2VSaUyvL3HdERFMoU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6630" name="AutoShape 6" descr="data:image/jpeg;base64,/9j/4AAQSkZJRgABAQAAAQABAAD/2wCEAAkGBhQSEBUTEhQWFRQVGBwYGBcYGBkfFxgcGBccGhgYFxoXHCceGB0jGhYaHy8gJCcpLiwsGB4xNTAqNScsLCkBCQoKDgwOGg8PGSokHyQvLjMqNDQ0Ki0xMjQtKiwsLTAxMS0vNTIsMDQwKjYsNDAsNCwpLCkyLCwpLCosLS81LP/AABEIAN0A5AMBIgACEQEDEQH/xAAcAAEAAgMBAQEAAAAAAAAAAAAABQYDBAcCAQj/xABEEAABAwIEBAQCBwUFBwUAAAABAAIRAyEEBRIxBkFRYRMicYEykQdCUqGxwdEUI7Lh8DM0YnOCFSRykpPT8RZEU2PC/8QAHAEAAgMBAQEBAAAAAAAAAAAAAAUDBAYCAQcI/8QANREAAQMCBAMHAwQCAgMAAAAAAQACAwQRBRIhMUFRYRMicYGRofCxweEUMtHxBiMVQlJicv/aAAwDAQACEQMRAD8A3kRE+SREREIRERCEREQhEREIRERCEREQhEREIRERCEREQha9YRqdq0ixMCTb1m0RsBz9lHHNc8NbJaWlwePhsYgHmfToUafMRq9e08p9/UWXrD4fTPmLiQJn/CIkcxO8SRM9SuC3ku8191nK+L6Svi6F7ark2voiIi9XiIiIQiIiEIiIhCIiIQiIiEIiIhCIiIQiIvjzAJ7IQvqKrPzrEHytF3OOkhsnlYf1sfdWU1DpH2oktFzYCYA/rZVm1DXAkA6LqIdq7KFkRY8Hiqb2OcajWlu7XEA+sTPTad1s/s7uTSY6CfvG67ZPG+4adt/S/wB1JJDJH+4c/bdYkW87AaGOc+5HlgbBx+07YkfZBPeAL6Kka4O2UVkREXS8QNRaea4UVKZBc5sSQWmDIEiY3vBhbOGqlzGuIgloJHQkSQvLgrkPaSWg6jfzXtERerpRfEGZvoMa5kSXRcTyJ5EdFBs4wqgguawtkSADMTePNvCmeJcJ4lNomCHSOmx3VLc0gkGxFlC52pbdX4Y2llyF1nNsAG4Z1WgZIbrbNw5sSbCPq3UFk2MfVYXO07wIB6X3PcfevvB3GVNmHFHEF0sOlrtMt0R5QYv5bjY2hSOJNMVS2kAG/F5ANG8SC0xfflz7rMYS+uZVvgqS4gXsTsdh+eiuV1K0RNmjbYH7brBhq4qN1N2X1ecF8J8uiDEGb+UXvuOXtZfVrBskxWRERerlEREIRERCEREQhEXtlInZaGSZmHOeK1gAIJB5G4gCx/RVJKuNlwNSNwNSr9JQS1ZIjW4vrRJhamHzAOc8baSb3iJse1lizHFBuhz9JoTFYEmS13lBGkTZxmxBsLrptQx8faN5efpzUMtM+GbsZBY3UdmOKq0q4c+SxpaSGklrQ6QATFnEBxjn7LFlmEo/txxhr02UyQSCamt0gAtdA8t7yCYhtlcOFMxwz8PiW0W0WsJH7gEugxoMyANLtEgCeZm6guJclr1NH7PhqroB1OZTOmOQEC53SbtswkeXEkd3UAddNxx4XG+pTzK4ShtwG24AfX4Vv5PwZRr4llSlUD6JdJDXNdsNjNxLomRtNium0cIyk1rGx5RGwHMxAEAfEduq4bwNpbi9b3PZpa4B7SRpcYA1H0mxBHUELo2fB1ek0OcNTfNqaTpeP8TBae4ntEwKZjqHxiRpB11vvyFrW8PrdRTBr5XRDfc29zqf4W5n+b0mipTpR4pID/LyjvaYtbae1qqtavgNT2uJMs6iZ9fy6LZWjpI3MZZw18b8PtskclsxsiIvoVtRrBUoU9Nd7hUa8UpY4VPK4tvp0EENtN7TfrKw5MS6i19tJJ0kEGY3kDYjv2VHxWJHnJeCJPmnfv8AyVk4GxdJ2H0036qjqhLmQRFgABO9r269kjgqXRzEOuQ87m5y2v6D2TJwp6iAyMZke2w/+tLE7Dlf+1YEXurRLTDgQYm/deE6a4OF2m4S4gg2K080pFzRAmDJ+Spj9L6jtVpMW7W/JdACoGM81d+kRLzYcrpFXTvjn7vRM8pighmbqS4i3P59Vmp4Ro697/yVkySsHS0N0tYBpGoncmZJgEyByA7BQKluHmHU50WiJ7zMD5fgr0RJeFocRsKQs2A29fyfUqXy+4dcuh25/wCFptO4vPuiYUjTLbAk7bGDAPyARMBssYd1lREXq5RERCEREQhF8cYCVWP0ONNheWiYA/FR+c5fV8LXSqVKeKaWgU3R4TmkydTSDDgCbg76elonzMj3PlxViOmkl/bx2W/hszAMObHUg/iFH4rEAEuOxJ+8rJiWBoLuQURjMVqgDYJJWPpqeR88Qs5w2uTfXfU/e3Jb/AsPFFFmc/M4gX20PEC3DxVhyTBMqEOc9tNuoO8zT54Nx225q418iwlUPPhsdrBB0m3mEGwMA943vuqfhKZ0sAF4aI7wLLYwuYVMPUMDexa4f0QrVSeziDv+xASSqwmOepdOCQSbkfNR8tZecVwjQwNelXo04YwtkueT5pN4ncjpbsFZs8zoDBVq1CqJaIa8G4OoCL87/eqnn3E1SuRSa2AYt1dPXmt7C4INplhuHfGDs722WbqsSbDHaQHNqB/Ks07JXVQuAWC1/XbqqPic5qVC5ztOp8anBoaSRbUdIEuPM7lbvDefmjUAqVHeFBsZN4kaRyv0WbPcpp03MawaQ7cyTF97+qt2A4XoUqbqYbrD7Oc6CXdIj4d7QqsdWXtDrm3BTVdfS/qJmU8YaRbgNbtGunp/a5xV4uxDary5rSx7tTCGOIZtNMhpkC0ze5PorXgcwp1ma6Tw8c4OxjY8wexhVfOcEylWeym/W1ps78QYsY2kbwtXLtVOrrpHQT8dpDx0cOZ6HcXX0PDqWWSiE7jqNwdNOCy8tLIXhrmkOO3VXpeK1XS1zoJ0gmBuYEwO9lhwWOFRvLVzHPp8v1C1c+xxp09I3fb0HP8ARRSTNiYXu2C4p8Plnqm0rR3if7PpqovDcIYOo0VPAI8QB+lz3eXVfSNMdVl/2LSwxY+izTDtUXIJEEE6ieiz4XNKbqWl5iBBF7x0IVep4gCpILtJOzjJHrG5WGpxLJK92d1gTYakEG/VPKvC3kOhl7h4G2mh3H4Vr/8AUdaq9jHhpl3xaQHRzbYgRzUiq7gD+8aZAAuTPIC+6sTTIkLV4W5vZZGgC3z5wSjE6E0b2tLy8kak/P5WTDUtT2t2kwqlx1lTsLiQ+kC2lUEjcjV9dpJ5/W/1WVuw1TS9ruhBVO+kHiCpWxBolhYyiTpBmXztUIIEAtiB09UprIKmbEh2X7Q3X5z2902oqmOnpYnyi4ueF9zqoSpnJ0mwB6zYfNWPKs5caTG4ag+rAGqo4inTLiPN5nXdG1hyUJwxlrK9caxqawayCJEggNB5bnbnBV/TijikF3Sb7KDGa2KTLHDYt34rFhBANyZcd+x0/wD5n35IvWGkg6hpv87Ak/MlExCzh3XtERerxEREIREX0CUE2QtbFVMQ2Dh3VAPrBkx2JAsel1izXNH1nNL2aHtbDtwSecjl2CtGEp6WAc+fqqtm75rvPePkI/JZxlHHX1Tntdb4B7rQz2dQxxNcLg6234m3ktejinN5Fw3gb+yw5HmrMRiPDZQIeQTNjtvaLeq3MG/cKW4fe2lXltNuqqQ1zgPNv1+8+ipzYg3DppIJWZsv7Dy4/Q8FboMIcxorIpCSRZwP/iDt89lO5XknhnW8gu5AbD9SojjLFBtWmIvpP8VvzUhx3xC7AUGVGND3PfoAdOkDSXE2M8lzpnFL8Y8msWh4gNDRAjoASTMyfdLmyVNZH+vBuNvttyUFbiHYi0Z7ynMHnAYdjBEHbaQfyUbxB9IzaLjTpUy943L5a0dIG7vuXhY34Ok9wNSm18bSNv191DA+mdP2tYwvFtgbeHj6jzVGDGagnI9wAPG23osWVZpUx411HMDmmC1toHWN73vJ/JdNoV2VWENJgiDycJEex7qmYPAUqd6VNjZG7WgEhMXnJoXY6KkWFjvzINoXLpG1FXlpWWaToOX4Wn/4ZkcTps13nUm5INtlizLhF9F4c3z0pBLrAi+zh+Yt6I+iI2HyCjMTxDiKk6qz4dYgGGx0gWWLBYwio3W92mb87eh3W+jZUsjzSkEjlfX8+SRYg2orZGPLwMqsmEyZtTB4gtaTUghsG8hocAPf8lCZXkld2Hq6mOnW0tDwQ8mDqjVEiCPkVdOH8SwNIYZa8yDNpiI7LXxnEjTVNNg1Bu7psTsQ306rOU2K5553P/bmblDh01FvJeNoql4lMZOcWsQbe/lZc9r2/rZaxXRHPwlR7TiQ1oBmXWmORLfiHYqP4hyGlisQHYF1LSWgVA3yhhBgOgC8joPqqZ74DIXQtsDqr0VZV1DGx1Z77dBfc9evjxstvG5eylg2UagYQW+d+kBx52dExJt6Be6IhoE6oAE8zFpMc1O4rAsq0zTeA5pEfduDyPdV9mBdh/I67BZjy6Sd9xu0xE8pmFYw7LHK4lxu7hw0+6rYrRyu/wBjdQPVbeEeBUaXCRqH/n239lMZ9w7RxbAys0y34XCz29dLoNr7EEdlBsc0TMzaPnefZecfjawpllBxD3wyfsBxh1QTsWiSO8Kaqb2k3+vRw+BQUlNekMr3gNF7A+/qtWlwrRwdZ/hOe6RB1keW86fKBOw3FvmtsKF4WwjmUGuNRzmvaHaX3LXSdcOJmDa3YnmplNYwQwAm5SWS2Y2WHL40nSSRqvPWB+O/uiyUqYbOm0mT3J5ouwuCV6REXt0ISsdWuG0zUhxaG67NMxEzG/zWtjs9p4ct8STq2iCRHOJ2U9luaU8QwOY8VJHmE+YdnDcdEnnxRjReKztbf1pqEyioDlEk12tPG1/6UVkOIbi2ONJwFRu9N0BxFvML3E2/SQrJhskLGzYu5/yKheEMjp4F1V9WpT1PIDHE6YbuW+bYkxt9kKSx/HeFpmNZqH/6xI+ZIHyKS1tVUTyFkNy3w6fRSx0tI0dq91idN9PG3NZiFCcR4YQKnOQ09Igx+ClKGc0cQdVF09QQQ4HuD7XFrqB4pxRL20+QGo+pn8vxXNC6SGcECxG4XdJSmecRtOnPoo6jig0m0q18DMFSo+oQf3YAHSXTPvA+9UqVcOF85YKPg0w5r51PcSDq2EtjbkI/FJ8Vhqq3NKW2LrAnYAf0LLSxxzxw9i3Rq+fSzgnVsMxtJpe9lTUQ25DdDgbc7kLjQJBtYj5gru6jMdw1hqzi6pRa5x3dcE+paROyb4NVNw+nFO4EgX18eiV1eEGU5mO143XOclzVz3aH3MSHenX9VMgSvVfLm0ajmtphl+XSbXJJNu628K3yz1XkdPFiNWWxDI21z5dOG6xs/wDrcRxBsofG4l7XaQ5wEbSQs2C4Zr1afiNaI5SYLu7Z/EwpU0qbnN8TSQCN+k9rq3UsUx3wuafQj8lZdRNopgWuBtqPyvpGE4uJ8NFM1haQMriePh806rmVTLajSWuEEbglZaeBA3upTjrNGsrMayC8N89jaY0D1iT7heeCa5r1Hs0BzwNYIizQQCLneXC6mq58RfGXtIDemh/lZiZk7pjEHgC+4VV4xw9XD+C9jnUw8OENc4GRG4HZy6p9HOFw1fLxUZDn1BorEjzNeACWDoBIcOsg+lb42wbvJTjztMkW2It2WvwXjXYbxGUneHrIJEC5AMmCN4PJeUdU2ZjY5WXeL67nzvqr9OyWN7mB3d01J3KuWafR9RNNz9dQuaxxbdoFgSJ8vVUzLq7qM+G4jVE7Hbbcd1Zq3EFctcHVLEEGzdovsOiptTMGjv6JpFDEBo0LuWjmdKHRglx5Kbq8XVWwNLDa5M3+RssuC4vo1q1OhWIZWe7yRJaZBAudiTYTuVucBU6FY1TUbTdp0xrDbTqmA72VV+lDguvUzAVMHRBYKbPgLGhrgXciR2M90vqMUpTK6hjiySNF8/DYHbz4qm1la2U9o4kcWkaqw5hVdTxPhvb5XAFhHPqb/h2WVe6mZ08XQhwiuxoOqPKH21aIJgEg78isGHq6mNd1APzCvYXiDquICRmV7dHcj1HT7pZXUr6aYg7HUdL8PnBaWUeQ1aP/AMdQlot8FXzt+Ti8eykVotH+9u70WT7VHx+J+a3k1Cpu3RERerlFC0sfVeSKbHPIc4kf4ZhvpBU0FoZLm+HpY1hrvDWVWktLg7SdVmkmIA5ybCyqVuYQPyxmTQ3ABJtbordLudr8LqOo8GVsU6q94ioAC1hcA597imOekcvQc18yfgDEiqHgtboM6HEtqR6RA9yFbuPqTcOym9gMl5G+1ptzW1w9n1apTaasOZHlc4fvB78xyk3WF/5Dt3CanbZvAW5dFr6aGsEIne45XAttw04jjt4eaquZUXVGmnULrGbzYi3P1VWfSIMEXC6xmuh7gdAMfWIE+noFSOLcMG1WFojU28dj+hCaw4yx8nYhlj7JHNh8VTUCN12n6rTwUsA0kg9QYN/RZCZublaeGrxY+y2wExa7PrxWzp2RQxBrdA0W9EWbCYo03h7dx9/UH1Xzwe6mcLg2NaLAkjc8/wBF1UxugaO0G6WNx6jmBELsxHDUfUfRT+FxIqMa8bOE/wAllUNTeW/CY9ErZpUbYEfJJY6N8z8jLLhmIMduCFS+PcxLsYWtcYptDYBMAkane9/uWDh/EEscCZIM3PIj+SzcR5IPPWZYklzxyublvS52VewuJNN4cNx9/YqSqo3xDs3bpm0R1MPc3VwXxY8PXD2hw2P9QsiQEEGxSsgg2KhM1o+ckdj9ytv0S1Yq4mBJ8JpAG50uNh7kD3UHXy99R/lFo3OytH0eZSaeKc4uH9mRpAN5Ld/TdbGKpYaZrC7WwSCKOobO7uHLmOu2ii8yxrq1V1R/xONx0iwb7AQo0vvIXQc14aoFtbFsraocfI3SQKmoBzXEEmZJtaJVbZl7ajgA0EkwFRw2RtK6R8m/PpuUwnpXVjB2bgLFQdbEOcCC5xkdSos0z0KumccNii9rmEmmd55OHL0O49CtVzZEG4PJO4aqGrjbLCdCqdJjcmEvdDIzNcjj9NNfZQGUVIrN7mPmprMauLc5lPDPLAAXOdsBeAJIPQmAtUcPPAdWplumn5vNM+UaoFr7LeyriBriWvGjmDNrbjaxVOaWMTAGxKZ1lI3EsQgrYXHIWEOI0O5sD69dvBb4wjKOEJL2MrObdxIgvF9LdXI7bc1V8JmNQFoa7o3tANp+fyK9Zo79prOMnQ1sM9eZj1/JR2VYkMrN8Rpc1pu0GDI2v6qxRdiHmx1HLqNuv2KqVuC1DO1tKXEm5DuA4WPQeVlbv/diOdA/dVEfxlbyicBmIr4p7gNOik1sTN3vLjy6Mb81LJs03Fws28WNkREXS4WLFYjw6bnxOhpdHXSJj7lS8/yICoHHVpc1um+wa0DTtyV2r0tTXNkjUCJBgiREgjYhVLFVazqjqNQPc9xENAkF+mG1aYi1JwHmE+R0zYrz9VJTXcxxardLbPqLrfZmzcQcHRqAhlFopkl3xbX28swAr8xgAAAAAsANh2C0qGRUGGWUmAjYxJ+Zlb6wk7onOvE217k+JNz9VvYu0bG2Nx0bssGNxQpU3VHfCxpcfbkPwXOszzg4h+swIEBo5D8z3U5x5nEUxRYZ1GXkcgLhvqTf27qG4f4Hr4um6ozS1os0vkayJkNgHYiJ6+hWrwvBIJaL9VUSZCTod9Ntud7+SR1eJvjqeyiZmsNVHVcQG7rfyjHNdLZuNp3jt6fmsWd8D4rDUzVqMGgGCWuDtO0OMbNJMT1F4kTK/R9wc6s4YiraiJDRzqGC0kGbAHnzIhL5p4MLeZZHXa07jj4dVSxCeWrp3RWy5h+ftyXjE4htNpe4w0bqOwHHjGyHseG8ogn8oW99IuAaxwo0HavrPBN2EbNnnMz1ELntRhBg2K3WDx4djVLmJzX1tezgOduH08ikFNhVRRNE0rS2+x4Efe67JlWJZiKQq03S09RcEbgjqvOY0tJHp+arf0YYny1qc7FrgJ9QSB8vuV2rUA4QRK+YYhO7BMafC8kxtOm17ObceNr+y29LTsnpg9os4/YqOyjCtqVmse0OaZlpEg+U7ha2b/RS1zy6hV8Npvoc0mOzXAzHY/MrJhc5w2GxzKVWu1jtJcNVm3BADnTDCRcTvbqr2CnlRLFV5ZGG4I03CpfqJaaQhhtzVHocFtp0AxjyXi5J2cTvb6o6KDrUSxxa4QRuF0avTg9jsqtxUWamx/ac+zbxPefwSgYW6rlEcX7j6eJTVxEje0HFR2H+ELHh84r0qk0mw4SAYJ/ERC8UsXAgqZyweIyQdjBHRWYsPNLOYqgbbHgqWIVksMQFMwPdxBNtLbrXynh46nvNVxLrkbAuJmXQbxf5qfyTLNJL3fEDA7dT7qKdxHRo62HUXMMQB8R7HYdL9OaxnPjWp+XytduJv6FV6ulmxF7ooTlBtr049fllxh0L6OiY2U3dufE8PsrFj8dRLHB7muHMNMn2ha2DwbWN8o3vJ3v1VcCsdOtpIJ+EfgqdVQMwlrII3Od2h15cANPP5ZeCoYJg4su7Yc19xmVuq0X02EM1CJi197DqLe6rOB4a8EuFdoLjYc26ftN9fYjstjiz6U6WDd4TKT6tWAYPlYAerrkmOg91C4vicY8MrNZoGnTpJkggmbgDrbsmFKBTPEr2ZvFJ8crJ+wLGOLNRtvpwvwVwbwrhqcFjS6R9Z0iLREQOS5xxEG/7Sd4f9mCB5fh1aYcP+Zb9TFVGU3imXAuEHTMn5KrYx7hqbpdqjptPNMsKPZySTADvNLbcr218VMMVfiFOM9819Tff8aqwZVUfReajmuDalR3L4ms8hAOxuxWrC19RceU+X0FifmtDDY0YrLKdKnQruqUAGgtp+UFgiCQbamQfUrNRzAtaG+DiLAD+y6e64wuqlldIyUWLXH8KGtZE23Zt3A+gvvxuPQ2Uiix4bECoxr2zpe0OE7wRIkckT1KlkXqm6CvKKOWNsrCx2xXTHljg5u4U3h3S0KBzviLTNOkb7Od07N79/wChEcR16ktE+Q7R1HXrvZQGLxxaywvtPRZGPD5BKIja+y2pmfNA18XHdbNbF0w4NqGxI1WJgE3Ji/fqurYDiPBtof7vVY5lJoAY0+cAWA0uhx9T7rgznSZKArXswhrYwzOeZ5X8FAKXK0lp71t13Q8XYWpTc2oHQ4FrmObOoEQR5ZEEKMzXjKnTwxGHaWuEMaC2A0REiLW5BUzLcZ4tMO57Edx+u6z1qWpukpbiP+PU1U25vdt7a6X66LHwYzLFWsZWtGVrgH6cL68VBOcSZNyVr4nBtfuL8j/W62HCDC+LLwVEtNIJInFrhy0X6DlgiqI8kjQ5p9F4yJhw7y4OPmGk6bWkH8lYxidfm1Ezzkqvrdyx51EcoU1VWy1s5mnN3HjYD6LN1+DU9PTZoO7l6k39eKo/FmGLMXU6OOsf6hJ37ysmWcb43DsDKOJqNYLBsy0f8IdIHsrxmmTUsQIqC42cPiH6jsVzrMslq0Xua5pIH1gDpI5EFMIJmubbisFNEWm42U0z6Tcw1AuxDnQZhzWQex8uyuFDPxjP3wsTEtmdECNPf15rkyy0MU9hljnNJtLSR+Cb0FUKWXOW3uLL2GodHpwXVyp3hemfOfqyB73/ACK5FleeuJDKji6TZxJJE8jPJSeLxjmjSCQT3KiqJ5K+rytbvt0AVZ1W41FsvhqraMqqVsQRIGt7vM42uSRtdSmeZY3AYQVG+eoXta4mQ0g6rADbbe6jOA9TKZqVAXX/AHQcbDq7qb7DtKuFBvjtPjBr2yIa5oLZHMAjulzqynoqrs75yDrb55cVeldUVThHG7KFT6XGNGASx8zdlr/6lKM4/oVoYWPpwbSAR2HluPkof6QKNCm6nTpUmNefM4tEW2AgWuZPsOqr2UMlx6xbr7KzHK2rnayO7Qd76qwyiZh9M6rkGZ7dRqfAfVa/GOHOJrurMsYA0nchtvn2UBltavTqinSJa9xjTynuDb3XRcRkDGlhfW0ahLgWOsfsggFp946qdwD6AAZTLSQLcyet+anrDDlDomk89CBp4j8KT9LBiDRIHAE7g8/AqEotIaJuYEkczF/vUZmdGHvDhEmnB6eQq+gKq8RUHE13geRjqOo9JY4N+8/elf6ktaS3T+woqrCP08F4zc8AAtLLQaTg5j3N7t3/ABg781bsC+abXfav8ySVTKNdsAAzMADmSeyumDoaGNbvATulOYl3GwuqmLjJBGwixHD6+5Wvkf8AdaH+Uz+AImR/3Wh/lM/gCK6NlnHblbqIi6XK0s3whqUiBuLjvHL5KCyzLxWr06R2e9rT6E3+6ValiwuCpsqiqID9QLb21coHUlLa2G7S9n7raePBNaCSeQ9gx+Uak8PHVaPF/wBGDqRNXCkOpk/2bj52zyYT8Q9b+qoNWi5pLXAtI3BEEeoK7zmuMFSmz7Q+IdLXjtKrmbZJSxDYqNuNnCzh6Hp2NlnMN/yWsorQYmwnrazvH/28dD4rSUUkVXFnhkDvAg/Rc5yTFlhdaWkffy/NT+Axfi1adMCC9wbJNhqMTZa2bZAcNAB1MMwef+odVs8GUdWOo9nF3/K0n8kyOOS1E47B3cJAGg+6q1mDUc2aaVl3W5kbDoVYav0ZlxLvHAJvGgxfvq/JZ8r+j1lNxNdwq9GiQ31dzKuNeu1jS5xgDmoLH59JIpj/AFH8h+qnnw5j9Y26krk49VsiEJksAABYAGw6gXUhRwVNghrGNHQNA/AL5WqU2fFpHsPwhQVTNqp+tHoAFqOcSZNyvI8LP/c+iSyVxO1z4qdrY3DvEODSOhYf0XOMzyt/i1C1pLJLgf8ADNhPUCLbq0opn4TC4bn2/he0+Jywm4APqufVcAwjzU23vdov32WjU4PbV/svIfct9+Y9vkugZrlnigbAg3POL2HS6120Q0Q0QAl/6GWB573dHutPQz0tfZsgsT8GvVUHKeBnuc7xiWNaYtGp3ds7DupTMuF6xM0ab6rQL6Wuc4R9rSPvVq8LUCIcbSQ2dRjk2LydhHVWngDGkZa01RoLH1GlsEERUNiHXmTF72CYRPfTx/q22Njlt4g/wivho6V3Ygd4C5dfbx4Kk5fjnUsNTY5pFQAgtcCC25iQb7QrRkWC/a8N+8c5oa8gBkAGADJkGbkrDnOXNxGJdWJIB0+Xn5WgXPspjLH+FSLWgBoEtgepJ7k9SlUsUUeaYNs5xJ9TewSWGtgqXCnprucdzbQeN1z7jrhx1Gu3ww5zHMEExMgmRb1B25r3wrkpZ+9fYkQ0dAdyfXks2YZsarw6s8Bsx2bJ5Lzm3FLKY00Ye4jf6rf1PZXnUwgAklOvstDicE0UMdDDq4jvcgPz9uq3s9e0UTJANiJImxvHzVdo1y0hzTcXBCh8Zjn1Xaqji47enYAWCxMqEbGF1FiQZdpbcKGnwZ0Uds/e9l1PC1tdNrvtAH5hRuY4006OO00jU1Ck02lrAabvO70i3eCtbgTF1MQXUXFoFNkgxf4gItvurNlFXwMTimPEz4JkbRocNkqtTyuLCQSLHLrewcD8tdSYhNK60DGnNz03tw+Bc74RwIqV9R2pjVHUzA++/sr4F6xOHotqE0aTKY2JY0DVHMwvIWopo2sZ3Ra+qxlZVS1L7ym5Gi0cj/utD/KZ/AETI/7rQ/ymfwBFONlUduVuoiLpcovWMyIt8PEPLRpcIbqEu+s2339Y5LyonP8AJ34iHCo7UwAMaT5GgbxAkE7z/KARiQ5S63VekkMcGkgkEC3VSmd8Xsw1A1X03OAIEAjn6+ipmRfSa+rVcyt4bA4zTMQB/gJn5E9+y6Pk1LDsw9NuI01ammXlzNQ1dILYttPaea0M7weFrFobhqQa06gfDYCSNj5Rt2PuEiqoHVz+ylZcC9iR9PFGF0QwyFzmyWe7fKT5KMqUalQg1AHDo6IE9uS2sDgmUagqU26XiYMk7iDY22KzIr1Ph8EDbNF/G2nhyQ50jiSZH6795wv42Oq28TmlSo3S50iZ2A/BaiIr9rLwaC1yfHX6oiIhCIiIQi06lGXxsCtxFw9ocrEE7oSS1R+ZP0sDaZ0uLmix8w5jvvCv2Ne2rhw7k4A+4N/vCrRynDAl+uXGD8MkG3Xl6LSzrOK7S19I6aNE2pi8t+s55PxE39N0mq6R080ckY/bfoLW28SbcLAA+bOKZjh2chvfe+pJPr7qa/YgLwf1UV/ttlfXSaTTlvxOAiPr87QJUxxNjNOBrVGmJp+Uz9qA0g9brkbcY4c5Hf8AVIKXEI65hkewtc06W1GmuoPoflmUdOaVzf01mi4J03Vn4k+jjEVXsOE/eMgBwc9o0n7QmJBHSTY9lR6tEsJa7dpIPqDB3XYcozJmGwzanjamvaC1oiAOgm4g2PS4XLeIqofialQRFRxeI7mT96dV2I1E4bTylmVurbA5tRrmO3ha2mpV7C6gTVD5XBwLufG2+ny2yjVlbhnEAhpIOxgwsYU5k3EDBFNwlvIEXFr6eSgp6KepY90Tb5bX8/6UuN4rJhzGujZmJvxtt/a2eGKr8M/X5ZcNOlxAB5gF3IyAp5rcR4tSqG0yaugkPe5paWgiPIxwO/VRWGacRXaNIFJpnSAIttq6zEK0K5h1E5jnPlGvD5yWYqa2V8LHOku5/ecAdGjYN5301689zoeJifsUP+rU/wC0vviYn7FD/q1P+0t5E7slF+i18uwxp0adMwSxjWkjaWtAMTysi2EXtl4TdERELxEREIRERCEREQhEREIRERCEREQhEREIRfH7G02269l9RC9ULkOUOx7v2bWaekatRBcAGkCIkXvCtbPo9wWEov8AHc2rVe1wYapLGzFg1rSYgx5rkTyVfxmBfJfQqOpVORaS31uLiQpHKadfEzSxjxVDKZbSh0OeSPrOiZsBqN/VZrHKaZz+3jPdAFwBrv7+y08clOW3bLvuNiDbrp5qvZWADpLS6mPiaN4m/wA1tZjh8E+BTw7he8vd7aQHFZOHshq0ca1mJYGM2f5xEFp0mWm94V4yrIBTxAqNILYMWuJ2vz9VFi0sNNIavsr924ANhtbULuER9n2Tjnts4OsRfkR9iuYcUcONwtN0UnAlkjVJNzBIPYX7Kp5RhneIHQQIN4MHkv0Xmuc06Pld5nEfCI2PWeRVKzrCUKhDqDDTM+YfVj/CAbX9AmP+KY7K6CSOWnLWykkPH7drWsdQNNCL6lU3RQygRVNQbgWuRmPnqtHKMJ4dJoIhxu71PX2hbiInSz4FhYIiIvF6iIiEIiIhCIiIQiIiEIiIhCIiIQiIiEIiIhCIiIQiIiEIiIhCyVmuB80yQHX3IIkH5LLQzB7GlrXEA9yI2uI7CPdaWMx9Om3VWfpBIaCQ48jawMWC8jGMOz2mdri/oqznxSXjfw57bX47/birLYZQA9gOvL01tss7nEmSZPU7r4sn7U11NrRGppN45G8E87zy5lY1NG9r23Za3RQvY5hs4aoiIu1wiIiEIiIhCIiIQiIiEIiIhCIiIQiIiEIiIhCIiIQiIiEIiIhCIiIQtXNsCK1CoxxgaS4HoWAuB/EehKpuUVXFodqLiDInlHLuFfQVXKfDzaeJOk+Uw4NgWk/DPQclQqMzHXaN9vHY+o9hZMaV5to4i2/Ubj3+qlcr1FpLue3ot1eaVPSAOi9KzTxCKMMA2VSaUyvL3HdERFMoU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6632" name="AutoShape 8" descr="data:image/jpeg;base64,/9j/4AAQSkZJRgABAQAAAQABAAD/2wCEAAkGBhQSEBUTEhQWFRQVGBwYGBcYGBkfFxgcGBccGhgYFxoXHCceGB0jGhYaHy8gJCcpLiwsGB4xNTAqNScsLCkBCQoKDgwOGg8PGSokHyQvLjMqNDQ0Ki0xMjQtKiwsLTAxMS0vNTIsMDQwKjYsNDAsNCwpLCkyLCwpLCosLS81LP/AABEIAN0A5AMBIgACEQEDEQH/xAAcAAEAAgMBAQEAAAAAAAAAAAAABQYDBAcCAQj/xABEEAABAwIEBAQCBwUFBwUAAAABAAIRAyEEBRIxBkFRYRMicYEykQdCUqGxwdEUI7Lh8DM0YnOCFSRykpPT8RZEU2PC/8QAHAEAAgMBAQEBAAAAAAAAAAAAAAUDBAYCAQcI/8QANREAAQMCBAMHAwQCAgMAAAAAAQACAwQRBRIhMUFRYRMicYGRofCxweEUMtHxBiMVQlJicv/aAAwDAQACEQMRAD8A3kRE+SREREIRERCEREQhEREIRERCEREQhEREIRERCEREQha9YRqdq0ixMCTb1m0RsBz9lHHNc8NbJaWlwePhsYgHmfToUafMRq9e08p9/UWXrD4fTPmLiQJn/CIkcxO8SRM9SuC3ku8191nK+L6Svi6F7ark2voiIi9XiIiIQiIiEIiIhCIiIQiIiEIiIhCIiIQiIvjzAJ7IQvqKrPzrEHytF3OOkhsnlYf1sfdWU1DpH2oktFzYCYA/rZVm1DXAkA6LqIdq7KFkRY8Hiqb2OcajWlu7XEA+sTPTad1s/s7uTSY6CfvG67ZPG+4adt/S/wB1JJDJH+4c/bdYkW87AaGOc+5HlgbBx+07YkfZBPeAL6Kka4O2UVkREXS8QNRaea4UVKZBc5sSQWmDIEiY3vBhbOGqlzGuIgloJHQkSQvLgrkPaSWg6jfzXtERerpRfEGZvoMa5kSXRcTyJ5EdFBs4wqgguawtkSADMTePNvCmeJcJ4lNomCHSOmx3VLc0gkGxFlC52pbdX4Y2llyF1nNsAG4Z1WgZIbrbNw5sSbCPq3UFk2MfVYXO07wIB6X3PcfevvB3GVNmHFHEF0sOlrtMt0R5QYv5bjY2hSOJNMVS2kAG/F5ANG8SC0xfflz7rMYS+uZVvgqS4gXsTsdh+eiuV1K0RNmjbYH7brBhq4qN1N2X1ecF8J8uiDEGb+UXvuOXtZfVrBskxWRERerlEREIRERCEREQhEXtlInZaGSZmHOeK1gAIJB5G4gCx/RVJKuNlwNSNwNSr9JQS1ZIjW4vrRJhamHzAOc8baSb3iJse1lizHFBuhz9JoTFYEmS13lBGkTZxmxBsLrptQx8faN5efpzUMtM+GbsZBY3UdmOKq0q4c+SxpaSGklrQ6QATFnEBxjn7LFlmEo/txxhr02UyQSCamt0gAtdA8t7yCYhtlcOFMxwz8PiW0W0WsJH7gEugxoMyANLtEgCeZm6guJclr1NH7PhqroB1OZTOmOQEC53SbtswkeXEkd3UAddNxx4XG+pTzK4ShtwG24AfX4Vv5PwZRr4llSlUD6JdJDXNdsNjNxLomRtNium0cIyk1rGx5RGwHMxAEAfEduq4bwNpbi9b3PZpa4B7SRpcYA1H0mxBHUELo2fB1ek0OcNTfNqaTpeP8TBae4ntEwKZjqHxiRpB11vvyFrW8PrdRTBr5XRDfc29zqf4W5n+b0mipTpR4pID/LyjvaYtbae1qqtavgNT2uJMs6iZ9fy6LZWjpI3MZZw18b8PtskclsxsiIvoVtRrBUoU9Nd7hUa8UpY4VPK4tvp0EENtN7TfrKw5MS6i19tJJ0kEGY3kDYjv2VHxWJHnJeCJPmnfv8AyVk4GxdJ2H0036qjqhLmQRFgABO9r269kjgqXRzEOuQ87m5y2v6D2TJwp6iAyMZke2w/+tLE7Dlf+1YEXurRLTDgQYm/deE6a4OF2m4S4gg2K080pFzRAmDJ+Spj9L6jtVpMW7W/JdACoGM81d+kRLzYcrpFXTvjn7vRM8pighmbqS4i3P59Vmp4Ro697/yVkySsHS0N0tYBpGoncmZJgEyByA7BQKluHmHU50WiJ7zMD5fgr0RJeFocRsKQs2A29fyfUqXy+4dcuh25/wCFptO4vPuiYUjTLbAk7bGDAPyARMBssYd1lREXq5RERCEREQhF8cYCVWP0ONNheWiYA/FR+c5fV8LXSqVKeKaWgU3R4TmkydTSDDgCbg76elonzMj3PlxViOmkl/bx2W/hszAMObHUg/iFH4rEAEuOxJ+8rJiWBoLuQURjMVqgDYJJWPpqeR88Qs5w2uTfXfU/e3Jb/AsPFFFmc/M4gX20PEC3DxVhyTBMqEOc9tNuoO8zT54Nx225q418iwlUPPhsdrBB0m3mEGwMA943vuqfhKZ0sAF4aI7wLLYwuYVMPUMDexa4f0QrVSeziDv+xASSqwmOepdOCQSbkfNR8tZecVwjQwNelXo04YwtkueT5pN4ncjpbsFZs8zoDBVq1CqJaIa8G4OoCL87/eqnn3E1SuRSa2AYt1dPXmt7C4INplhuHfGDs722WbqsSbDHaQHNqB/Ks07JXVQuAWC1/XbqqPic5qVC5ztOp8anBoaSRbUdIEuPM7lbvDefmjUAqVHeFBsZN4kaRyv0WbPcpp03MawaQ7cyTF97+qt2A4XoUqbqYbrD7Oc6CXdIj4d7QqsdWXtDrm3BTVdfS/qJmU8YaRbgNbtGunp/a5xV4uxDary5rSx7tTCGOIZtNMhpkC0ze5PorXgcwp1ma6Tw8c4OxjY8wexhVfOcEylWeym/W1ps78QYsY2kbwtXLtVOrrpHQT8dpDx0cOZ6HcXX0PDqWWSiE7jqNwdNOCy8tLIXhrmkOO3VXpeK1XS1zoJ0gmBuYEwO9lhwWOFRvLVzHPp8v1C1c+xxp09I3fb0HP8ARRSTNiYXu2C4p8Plnqm0rR3if7PpqovDcIYOo0VPAI8QB+lz3eXVfSNMdVl/2LSwxY+izTDtUXIJEEE6ieiz4XNKbqWl5iBBF7x0IVep4gCpILtJOzjJHrG5WGpxLJK92d1gTYakEG/VPKvC3kOhl7h4G2mh3H4Vr/8AUdaq9jHhpl3xaQHRzbYgRzUiq7gD+8aZAAuTPIC+6sTTIkLV4W5vZZGgC3z5wSjE6E0b2tLy8kak/P5WTDUtT2t2kwqlx1lTsLiQ+kC2lUEjcjV9dpJ5/W/1WVuw1TS9ruhBVO+kHiCpWxBolhYyiTpBmXztUIIEAtiB09UprIKmbEh2X7Q3X5z2902oqmOnpYnyi4ueF9zqoSpnJ0mwB6zYfNWPKs5caTG4ag+rAGqo4inTLiPN5nXdG1hyUJwxlrK9caxqawayCJEggNB5bnbnBV/TijikF3Sb7KDGa2KTLHDYt34rFhBANyZcd+x0/wD5n35IvWGkg6hpv87Ak/MlExCzh3XtERerxEREIREX0CUE2QtbFVMQ2Dh3VAPrBkx2JAsel1izXNH1nNL2aHtbDtwSecjl2CtGEp6WAc+fqqtm75rvPePkI/JZxlHHX1Tntdb4B7rQz2dQxxNcLg6234m3ktejinN5Fw3gb+yw5HmrMRiPDZQIeQTNjtvaLeq3MG/cKW4fe2lXltNuqqQ1zgPNv1+8+ipzYg3DppIJWZsv7Dy4/Q8FboMIcxorIpCSRZwP/iDt89lO5XknhnW8gu5AbD9SojjLFBtWmIvpP8VvzUhx3xC7AUGVGND3PfoAdOkDSXE2M8lzpnFL8Y8msWh4gNDRAjoASTMyfdLmyVNZH+vBuNvttyUFbiHYi0Z7ynMHnAYdjBEHbaQfyUbxB9IzaLjTpUy943L5a0dIG7vuXhY34Ok9wNSm18bSNv191DA+mdP2tYwvFtgbeHj6jzVGDGagnI9wAPG23osWVZpUx411HMDmmC1toHWN73vJ/JdNoV2VWENJgiDycJEex7qmYPAUqd6VNjZG7WgEhMXnJoXY6KkWFjvzINoXLpG1FXlpWWaToOX4Wn/4ZkcTps13nUm5INtlizLhF9F4c3z0pBLrAi+zh+Yt6I+iI2HyCjMTxDiKk6qz4dYgGGx0gWWLBYwio3W92mb87eh3W+jZUsjzSkEjlfX8+SRYg2orZGPLwMqsmEyZtTB4gtaTUghsG8hocAPf8lCZXkld2Hq6mOnW0tDwQ8mDqjVEiCPkVdOH8SwNIYZa8yDNpiI7LXxnEjTVNNg1Bu7psTsQ306rOU2K5553P/bmblDh01FvJeNoql4lMZOcWsQbe/lZc9r2/rZaxXRHPwlR7TiQ1oBmXWmORLfiHYqP4hyGlisQHYF1LSWgVA3yhhBgOgC8joPqqZ74DIXQtsDqr0VZV1DGx1Z77dBfc9evjxstvG5eylg2UagYQW+d+kBx52dExJt6Be6IhoE6oAE8zFpMc1O4rAsq0zTeA5pEfduDyPdV9mBdh/I67BZjy6Sd9xu0xE8pmFYw7LHK4lxu7hw0+6rYrRyu/wBjdQPVbeEeBUaXCRqH/n239lMZ9w7RxbAys0y34XCz29dLoNr7EEdlBsc0TMzaPnefZecfjawpllBxD3wyfsBxh1QTsWiSO8Kaqb2k3+vRw+BQUlNekMr3gNF7A+/qtWlwrRwdZ/hOe6RB1keW86fKBOw3FvmtsKF4WwjmUGuNRzmvaHaX3LXSdcOJmDa3YnmplNYwQwAm5SWS2Y2WHL40nSSRqvPWB+O/uiyUqYbOm0mT3J5ouwuCV6REXt0ISsdWuG0zUhxaG67NMxEzG/zWtjs9p4ct8STq2iCRHOJ2U9luaU8QwOY8VJHmE+YdnDcdEnnxRjReKztbf1pqEyioDlEk12tPG1/6UVkOIbi2ONJwFRu9N0BxFvML3E2/SQrJhskLGzYu5/yKheEMjp4F1V9WpT1PIDHE6YbuW+bYkxt9kKSx/HeFpmNZqH/6xI+ZIHyKS1tVUTyFkNy3w6fRSx0tI0dq91idN9PG3NZiFCcR4YQKnOQ09Igx+ClKGc0cQdVF09QQQ4HuD7XFrqB4pxRL20+QGo+pn8vxXNC6SGcECxG4XdJSmecRtOnPoo6jig0m0q18DMFSo+oQf3YAHSXTPvA+9UqVcOF85YKPg0w5r51PcSDq2EtjbkI/FJ8Vhqq3NKW2LrAnYAf0LLSxxzxw9i3Rq+fSzgnVsMxtJpe9lTUQ25DdDgbc7kLjQJBtYj5gru6jMdw1hqzi6pRa5x3dcE+paROyb4NVNw+nFO4EgX18eiV1eEGU5mO143XOclzVz3aH3MSHenX9VMgSvVfLm0ajmtphl+XSbXJJNu628K3yz1XkdPFiNWWxDI21z5dOG6xs/wDrcRxBsofG4l7XaQ5wEbSQs2C4Zr1afiNaI5SYLu7Z/EwpU0qbnN8TSQCN+k9rq3UsUx3wuafQj8lZdRNopgWuBtqPyvpGE4uJ8NFM1haQMriePh806rmVTLajSWuEEbglZaeBA3upTjrNGsrMayC8N89jaY0D1iT7heeCa5r1Hs0BzwNYIizQQCLneXC6mq58RfGXtIDemh/lZiZk7pjEHgC+4VV4xw9XD+C9jnUw8OENc4GRG4HZy6p9HOFw1fLxUZDn1BorEjzNeACWDoBIcOsg+lb42wbvJTjztMkW2It2WvwXjXYbxGUneHrIJEC5AMmCN4PJeUdU2ZjY5WXeL67nzvqr9OyWN7mB3d01J3KuWafR9RNNz9dQuaxxbdoFgSJ8vVUzLq7qM+G4jVE7Hbbcd1Zq3EFctcHVLEEGzdovsOiptTMGjv6JpFDEBo0LuWjmdKHRglx5Kbq8XVWwNLDa5M3+RssuC4vo1q1OhWIZWe7yRJaZBAudiTYTuVucBU6FY1TUbTdp0xrDbTqmA72VV+lDguvUzAVMHRBYKbPgLGhrgXciR2M90vqMUpTK6hjiySNF8/DYHbz4qm1la2U9o4kcWkaqw5hVdTxPhvb5XAFhHPqb/h2WVe6mZ08XQhwiuxoOqPKH21aIJgEg78isGHq6mNd1APzCvYXiDquICRmV7dHcj1HT7pZXUr6aYg7HUdL8PnBaWUeQ1aP/AMdQlot8FXzt+Ti8eykVotH+9u70WT7VHx+J+a3k1Cpu3RERerlFC0sfVeSKbHPIc4kf4ZhvpBU0FoZLm+HpY1hrvDWVWktLg7SdVmkmIA5ybCyqVuYQPyxmTQ3ABJtbordLudr8LqOo8GVsU6q94ioAC1hcA597imOekcvQc18yfgDEiqHgtboM6HEtqR6RA9yFbuPqTcOym9gMl5G+1ptzW1w9n1apTaasOZHlc4fvB78xyk3WF/5Dt3CanbZvAW5dFr6aGsEIne45XAttw04jjt4eaquZUXVGmnULrGbzYi3P1VWfSIMEXC6xmuh7gdAMfWIE+noFSOLcMG1WFojU28dj+hCaw4yx8nYhlj7JHNh8VTUCN12n6rTwUsA0kg9QYN/RZCZublaeGrxY+y2wExa7PrxWzp2RQxBrdA0W9EWbCYo03h7dx9/UH1Xzwe6mcLg2NaLAkjc8/wBF1UxugaO0G6WNx6jmBELsxHDUfUfRT+FxIqMa8bOE/wAllUNTeW/CY9ErZpUbYEfJJY6N8z8jLLhmIMduCFS+PcxLsYWtcYptDYBMAkane9/uWDh/EEscCZIM3PIj+SzcR5IPPWZYklzxyublvS52VewuJNN4cNx9/YqSqo3xDs3bpm0R1MPc3VwXxY8PXD2hw2P9QsiQEEGxSsgg2KhM1o+ckdj9ytv0S1Yq4mBJ8JpAG50uNh7kD3UHXy99R/lFo3OytH0eZSaeKc4uH9mRpAN5Ld/TdbGKpYaZrC7WwSCKOobO7uHLmOu2ii8yxrq1V1R/xONx0iwb7AQo0vvIXQc14aoFtbFsraocfI3SQKmoBzXEEmZJtaJVbZl7ajgA0EkwFRw2RtK6R8m/PpuUwnpXVjB2bgLFQdbEOcCC5xkdSos0z0KumccNii9rmEmmd55OHL0O49CtVzZEG4PJO4aqGrjbLCdCqdJjcmEvdDIzNcjj9NNfZQGUVIrN7mPmprMauLc5lPDPLAAXOdsBeAJIPQmAtUcPPAdWplumn5vNM+UaoFr7LeyriBriWvGjmDNrbjaxVOaWMTAGxKZ1lI3EsQgrYXHIWEOI0O5sD69dvBb4wjKOEJL2MrObdxIgvF9LdXI7bc1V8JmNQFoa7o3tANp+fyK9Zo79prOMnQ1sM9eZj1/JR2VYkMrN8Rpc1pu0GDI2v6qxRdiHmx1HLqNuv2KqVuC1DO1tKXEm5DuA4WPQeVlbv/diOdA/dVEfxlbyicBmIr4p7gNOik1sTN3vLjy6Mb81LJs03Fws28WNkREXS4WLFYjw6bnxOhpdHXSJj7lS8/yICoHHVpc1um+wa0DTtyV2r0tTXNkjUCJBgiREgjYhVLFVazqjqNQPc9xENAkF+mG1aYi1JwHmE+R0zYrz9VJTXcxxardLbPqLrfZmzcQcHRqAhlFopkl3xbX28swAr8xgAAAAAsANh2C0qGRUGGWUmAjYxJ+Zlb6wk7onOvE217k+JNz9VvYu0bG2Nx0bssGNxQpU3VHfCxpcfbkPwXOszzg4h+swIEBo5D8z3U5x5nEUxRYZ1GXkcgLhvqTf27qG4f4Hr4um6ozS1os0vkayJkNgHYiJ6+hWrwvBIJaL9VUSZCTod9Ntud7+SR1eJvjqeyiZmsNVHVcQG7rfyjHNdLZuNp3jt6fmsWd8D4rDUzVqMGgGCWuDtO0OMbNJMT1F4kTK/R9wc6s4YiraiJDRzqGC0kGbAHnzIhL5p4MLeZZHXa07jj4dVSxCeWrp3RWy5h+ftyXjE4htNpe4w0bqOwHHjGyHseG8ogn8oW99IuAaxwo0HavrPBN2EbNnnMz1ELntRhBg2K3WDx4djVLmJzX1tezgOduH08ikFNhVRRNE0rS2+x4Efe67JlWJZiKQq03S09RcEbgjqvOY0tJHp+arf0YYny1qc7FrgJ9QSB8vuV2rUA4QRK+YYhO7BMafC8kxtOm17ObceNr+y29LTsnpg9os4/YqOyjCtqVmse0OaZlpEg+U7ha2b/RS1zy6hV8Npvoc0mOzXAzHY/MrJhc5w2GxzKVWu1jtJcNVm3BADnTDCRcTvbqr2CnlRLFV5ZGG4I03CpfqJaaQhhtzVHocFtp0AxjyXi5J2cTvb6o6KDrUSxxa4QRuF0avTg9jsqtxUWamx/ac+zbxPefwSgYW6rlEcX7j6eJTVxEje0HFR2H+ELHh84r0qk0mw4SAYJ/ERC8UsXAgqZyweIyQdjBHRWYsPNLOYqgbbHgqWIVksMQFMwPdxBNtLbrXynh46nvNVxLrkbAuJmXQbxf5qfyTLNJL3fEDA7dT7qKdxHRo62HUXMMQB8R7HYdL9OaxnPjWp+XytduJv6FV6ulmxF7ooTlBtr049fllxh0L6OiY2U3dufE8PsrFj8dRLHB7muHMNMn2ha2DwbWN8o3vJ3v1VcCsdOtpIJ+EfgqdVQMwlrII3Od2h15cANPP5ZeCoYJg4su7Yc19xmVuq0X02EM1CJi197DqLe6rOB4a8EuFdoLjYc26ftN9fYjstjiz6U6WDd4TKT6tWAYPlYAerrkmOg91C4vicY8MrNZoGnTpJkggmbgDrbsmFKBTPEr2ZvFJ8crJ+wLGOLNRtvpwvwVwbwrhqcFjS6R9Z0iLREQOS5xxEG/7Sd4f9mCB5fh1aYcP+Zb9TFVGU3imXAuEHTMn5KrYx7hqbpdqjptPNMsKPZySTADvNLbcr218VMMVfiFOM9819Tff8aqwZVUfReajmuDalR3L4ms8hAOxuxWrC19RceU+X0FifmtDDY0YrLKdKnQruqUAGgtp+UFgiCQbamQfUrNRzAtaG+DiLAD+y6e64wuqlldIyUWLXH8KGtZE23Zt3A+gvvxuPQ2Uiix4bECoxr2zpe0OE7wRIkckT1KlkXqm6CvKKOWNsrCx2xXTHljg5u4U3h3S0KBzviLTNOkb7Od07N79/wChEcR16ktE+Q7R1HXrvZQGLxxaywvtPRZGPD5BKIja+y2pmfNA18XHdbNbF0w4NqGxI1WJgE3Ji/fqurYDiPBtof7vVY5lJoAY0+cAWA0uhx9T7rgznSZKArXswhrYwzOeZ5X8FAKXK0lp71t13Q8XYWpTc2oHQ4FrmObOoEQR5ZEEKMzXjKnTwxGHaWuEMaC2A0REiLW5BUzLcZ4tMO57Edx+u6z1qWpukpbiP+PU1U25vdt7a6X66LHwYzLFWsZWtGVrgH6cL68VBOcSZNyVr4nBtfuL8j/W62HCDC+LLwVEtNIJInFrhy0X6DlgiqI8kjQ5p9F4yJhw7y4OPmGk6bWkH8lYxidfm1Ezzkqvrdyx51EcoU1VWy1s5mnN3HjYD6LN1+DU9PTZoO7l6k39eKo/FmGLMXU6OOsf6hJ37ysmWcb43DsDKOJqNYLBsy0f8IdIHsrxmmTUsQIqC42cPiH6jsVzrMslq0Xua5pIH1gDpI5EFMIJmubbisFNEWm42U0z6Tcw1AuxDnQZhzWQex8uyuFDPxjP3wsTEtmdECNPf15rkyy0MU9hljnNJtLSR+Cb0FUKWXOW3uLL2GodHpwXVyp3hemfOfqyB73/ACK5FleeuJDKji6TZxJJE8jPJSeLxjmjSCQT3KiqJ5K+rytbvt0AVZ1W41FsvhqraMqqVsQRIGt7vM42uSRtdSmeZY3AYQVG+eoXta4mQ0g6rADbbe6jOA9TKZqVAXX/AHQcbDq7qb7DtKuFBvjtPjBr2yIa5oLZHMAjulzqynoqrs75yDrb55cVeldUVThHG7KFT6XGNGASx8zdlr/6lKM4/oVoYWPpwbSAR2HluPkof6QKNCm6nTpUmNefM4tEW2AgWuZPsOqr2UMlx6xbr7KzHK2rnayO7Qd76qwyiZh9M6rkGZ7dRqfAfVa/GOHOJrurMsYA0nchtvn2UBltavTqinSJa9xjTynuDb3XRcRkDGlhfW0ahLgWOsfsggFp946qdwD6AAZTLSQLcyet+anrDDlDomk89CBp4j8KT9LBiDRIHAE7g8/AqEotIaJuYEkczF/vUZmdGHvDhEmnB6eQq+gKq8RUHE13geRjqOo9JY4N+8/elf6ktaS3T+woqrCP08F4zc8AAtLLQaTg5j3N7t3/ABg781bsC+abXfav8ySVTKNdsAAzMADmSeyumDoaGNbvATulOYl3GwuqmLjJBGwixHD6+5Wvkf8AdaH+Uz+AImR/3Wh/lM/gCK6NlnHblbqIi6XK0s3whqUiBuLjvHL5KCyzLxWr06R2e9rT6E3+6ValiwuCpsqiqID9QLb21coHUlLa2G7S9n7raePBNaCSeQ9gx+Uak8PHVaPF/wBGDqRNXCkOpk/2bj52zyYT8Q9b+qoNWi5pLXAtI3BEEeoK7zmuMFSmz7Q+IdLXjtKrmbZJSxDYqNuNnCzh6Hp2NlnMN/yWsorQYmwnrazvH/28dD4rSUUkVXFnhkDvAg/Rc5yTFlhdaWkffy/NT+Axfi1adMCC9wbJNhqMTZa2bZAcNAB1MMwef+odVs8GUdWOo9nF3/K0n8kyOOS1E47B3cJAGg+6q1mDUc2aaVl3W5kbDoVYav0ZlxLvHAJvGgxfvq/JZ8r+j1lNxNdwq9GiQ31dzKuNeu1jS5xgDmoLH59JIpj/AFH8h+qnnw5j9Y26krk49VsiEJksAABYAGw6gXUhRwVNghrGNHQNA/AL5WqU2fFpHsPwhQVTNqp+tHoAFqOcSZNyvI8LP/c+iSyVxO1z4qdrY3DvEODSOhYf0XOMzyt/i1C1pLJLgf8ADNhPUCLbq0opn4TC4bn2/he0+Jywm4APqufVcAwjzU23vdov32WjU4PbV/svIfct9+Y9vkugZrlnigbAg3POL2HS6120Q0Q0QAl/6GWB573dHutPQz0tfZsgsT8GvVUHKeBnuc7xiWNaYtGp3ds7DupTMuF6xM0ab6rQL6Wuc4R9rSPvVq8LUCIcbSQ2dRjk2LydhHVWngDGkZa01RoLH1GlsEERUNiHXmTF72CYRPfTx/q22Njlt4g/wivho6V3Ygd4C5dfbx4Kk5fjnUsNTY5pFQAgtcCC25iQb7QrRkWC/a8N+8c5oa8gBkAGADJkGbkrDnOXNxGJdWJIB0+Xn5WgXPspjLH+FSLWgBoEtgepJ7k9SlUsUUeaYNs5xJ9TewSWGtgqXCnprucdzbQeN1z7jrhx1Gu3ww5zHMEExMgmRb1B25r3wrkpZ+9fYkQ0dAdyfXks2YZsarw6s8Bsx2bJ5Lzm3FLKY00Ye4jf6rf1PZXnUwgAklOvstDicE0UMdDDq4jvcgPz9uq3s9e0UTJANiJImxvHzVdo1y0hzTcXBCh8Zjn1Xaqji47enYAWCxMqEbGF1FiQZdpbcKGnwZ0Uds/e9l1PC1tdNrvtAH5hRuY4006OO00jU1Ck02lrAabvO70i3eCtbgTF1MQXUXFoFNkgxf4gItvurNlFXwMTimPEz4JkbRocNkqtTyuLCQSLHLrewcD8tdSYhNK60DGnNz03tw+Bc74RwIqV9R2pjVHUzA++/sr4F6xOHotqE0aTKY2JY0DVHMwvIWopo2sZ3Ra+qxlZVS1L7ym5Gi0cj/utD/KZ/AETI/7rQ/ymfwBFONlUduVuoiLpcovWMyIt8PEPLRpcIbqEu+s2339Y5LyonP8AJ34iHCo7UwAMaT5GgbxAkE7z/KARiQ5S63VekkMcGkgkEC3VSmd8Xsw1A1X03OAIEAjn6+ipmRfSa+rVcyt4bA4zTMQB/gJn5E9+y6Pk1LDsw9NuI01ammXlzNQ1dILYttPaea0M7weFrFobhqQa06gfDYCSNj5Rt2PuEiqoHVz+ylZcC9iR9PFGF0QwyFzmyWe7fKT5KMqUalQg1AHDo6IE9uS2sDgmUagqU26XiYMk7iDY22KzIr1Ph8EDbNF/G2nhyQ50jiSZH6795wv42Oq28TmlSo3S50iZ2A/BaiIr9rLwaC1yfHX6oiIhCIiIQi06lGXxsCtxFw9ocrEE7oSS1R+ZP0sDaZ0uLmix8w5jvvCv2Ne2rhw7k4A+4N/vCrRynDAl+uXGD8MkG3Xl6LSzrOK7S19I6aNE2pi8t+s55PxE39N0mq6R080ckY/bfoLW28SbcLAA+bOKZjh2chvfe+pJPr7qa/YgLwf1UV/ttlfXSaTTlvxOAiPr87QJUxxNjNOBrVGmJp+Uz9qA0g9brkbcY4c5Hf8AVIKXEI65hkewtc06W1GmuoPoflmUdOaVzf01mi4J03Vn4k+jjEVXsOE/eMgBwc9o0n7QmJBHSTY9lR6tEsJa7dpIPqDB3XYcozJmGwzanjamvaC1oiAOgm4g2PS4XLeIqofialQRFRxeI7mT96dV2I1E4bTylmVurbA5tRrmO3ha2mpV7C6gTVD5XBwLufG2+ny2yjVlbhnEAhpIOxgwsYU5k3EDBFNwlvIEXFr6eSgp6KepY90Tb5bX8/6UuN4rJhzGujZmJvxtt/a2eGKr8M/X5ZcNOlxAB5gF3IyAp5rcR4tSqG0yaugkPe5paWgiPIxwO/VRWGacRXaNIFJpnSAIttq6zEK0K5h1E5jnPlGvD5yWYqa2V8LHOku5/ecAdGjYN5301689zoeJifsUP+rU/wC0vviYn7FD/q1P+0t5E7slF+i18uwxp0adMwSxjWkjaWtAMTysi2EXtl4TdERELxEREIRERCEREQhEREIRERCEREQhEREIRfH7G02269l9RC9ULkOUOx7v2bWaekatRBcAGkCIkXvCtbPo9wWEov8AHc2rVe1wYapLGzFg1rSYgx5rkTyVfxmBfJfQqOpVORaS31uLiQpHKadfEzSxjxVDKZbSh0OeSPrOiZsBqN/VZrHKaZz+3jPdAFwBrv7+y08clOW3bLvuNiDbrp5qvZWADpLS6mPiaN4m/wA1tZjh8E+BTw7he8vd7aQHFZOHshq0ca1mJYGM2f5xEFp0mWm94V4yrIBTxAqNILYMWuJ2vz9VFi0sNNIavsr924ANhtbULuER9n2Tjnts4OsRfkR9iuYcUcONwtN0UnAlkjVJNzBIPYX7Kp5RhneIHQQIN4MHkv0Xmuc06Pld5nEfCI2PWeRVKzrCUKhDqDDTM+YfVj/CAbX9AmP+KY7K6CSOWnLWykkPH7drWsdQNNCL6lU3RQygRVNQbgWuRmPnqtHKMJ4dJoIhxu71PX2hbiInSz4FhYIiIvF6iIiEIiIhCIiIQiIiEIiIhCIiIQiIiEIiIhCIiIQiIiEIiIhCyVmuB80yQHX3IIkH5LLQzB7GlrXEA9yI2uI7CPdaWMx9Om3VWfpBIaCQ48jawMWC8jGMOz2mdri/oqznxSXjfw57bX47/birLYZQA9gOvL01tss7nEmSZPU7r4sn7U11NrRGppN45G8E87zy5lY1NG9r23Za3RQvY5hs4aoiIu1wiIiEIiIhCIiIQiIiEIiIhCIiIQiIiEIiIhCIiIQiIiEIiIhCIiIQtXNsCK1CoxxgaS4HoWAuB/EehKpuUVXFodqLiDInlHLuFfQVXKfDzaeJOk+Uw4NgWk/DPQclQqMzHXaN9vHY+o9hZMaV5to4i2/Ubj3+qlcr1FpLue3ot1eaVPSAOi9KzTxCKMMA2VSaUyvL3HdERFMoU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6634" name="AutoShape 10" descr="data:image/jpeg;base64,/9j/4AAQSkZJRgABAQAAAQABAAD/2wCEAAkGBhQSERQUExMWFRQVGBoXGBUYGBobFxUUGBoZGBcYFxgYICYeGBkjGhUYHy8gIycqLCwsFx8xNTAqNSYrLCkBCQoKDgwOGg8PGi0kHyQsLCwsNSopLSksLSw0LyouLjAqKS4qKi8sLCwwMCkqLCwsKSwsLCwsLCwsKiosLSwsLP/AABEIAMoA+gMBIgACEQEDEQH/xAAbAAACAwEBAQAAAAAAAAAAAAAAAQMEBQIGB//EAD4QAAEDAgQDBgUCBQMEAgMAAAEAAhEDIQQSMUEFUWEicYGRofATMrHB0ULhBlJikvEUI4IVcqLSsuIzQ2P/xAAaAQEAAwEBAQAAAAAAAAAAAAAAAgMEAQUG/8QAMxEAAQQABAMFBwUAAwAAAAAAAQACAxEEEiExE0FRImFxwfAFFIGRodHhIzJSsfEVU5L/2gAMAwEAAhEDEQA/APsyESsw17mHm3/9Ov8A2qxVLSBTWezGZSTM9C+2o07PL3upf9f0b/cf/VEVtJxsVUPEOjf7v2SHEujf7vvlRFdQSqtPHZjAy7fq35fL/lWgERLMOaWe/wCxXSR297FERm70T0+iaERKen0SDjyXRXnOMcRNJ5H++4EZjk0bpzuBzvYOFl0AnZcJAFlegfVjUeQJ+gTa+RMfUehCw6PEHVWte6kGy6wc7N2diABInlAUmE4iDrdzSJB7MQJJEkWkELhIaaJXWjNsFrGt1Hn1XQfPLz/ZZ9V5s9hc4SLAk78p05q07FdkHmJ3sO4j6oinnoien0Q3QTqmiKP4wmPwq9aoSYD4EOOnKIEi4EE3F7K3Ovd+VRxNdr5FyBfSwgX1bykeKLoVehjeRqPG0EHrfN2hFgrf+qIeGw4yJIOXs2kXm17QddjYrI4HQtVpkBzhEOsIaQ4NgEQHdk37uS16ODeGx8QixtlYNZvYba+C4RrY2XQ6xqrTX9V0q1Cg4QXVS4RGUho1i8gSVPA6LqiuknFGX3JSI0ufYKIukJQfYRdETQlPRNEQqhwbp+Y68xv/AMVbWdVNWTBP9rj6gwsONxrcI0Oc1zr/AIi/mrI2ZzVgeKmbhHfzeul5t2fC6X+jd/N6/wD1VM1K/I/2u/8Ab3KfxK17H+0/leb/AM9H/wBUn/n8q73Y/wAh81bbgju4x3j/ANVIcF/U70/CpsdV3kdMrvrK0qcwJ13W/Be0G4skNY5tfyFfJVSR5OYPgo24WDOZ3p+FMhC9FVISOya5ebIibmA/5KA2FRr8WDPmaReOcERr4GVFR4kXgyCOUGJv0Ii3VLXaOnetGrVDRJ0+nes3HYuAMkmZJEk2gbb3XNes4HtBwA2BLpMSAJJ25LzdZ5qOkVIvLSwkPYCLst3X/wC1UTShgVsTM2vIK8w1AH5nFrJJbDQSRJ3bN7an/FOvi21HNa0uDi6LCxDtZtoDvylaL67nwIcX6AwL/wBoWfi69RolgAqA5gLbajtACenJUkFr8h1r167lqg7beI3TzUgqiiA1rS52YkuFpdqLOyiZgdI1VzD1nudHwnAEXccpk2IuCTew05rPo8UpYn/8lPLWH6YBad3GJHqfOFuUmH4ZLC1hPyyAGkwQJBmBe0TpusUmEkkl1NNrlzH9KOcBmate/qtehRyjUk7yd1KqeFpvLWy/a8ZYneOzzVhzsoNyYExFz3RqV7IFBYVw6rMxmaecD6Ha6w+IVTTpuLpAGpkfLoWwDpMaAHZabcQwkuy1AbT2XDab+X06KvUrMd2mCJvfM3NvPab12BUZDTbKk1pJoLOwFcNqMcHZmVWi2aADJylx8TH3hekpSGmwHcSb76gLzeJqsZUJdMZ2mNRo0A8rELbovAMFgDjIkMI8Jj1lQidd6UrZm1Wt6BXco5IDVXNWrJHw2xeDnjnlkRvDfM8r9UKrySHMDQJh2ac3I5YtI6266q5UKYvA1IC5NQTqLTv3LuEt/fVERnHMeaRqDmPNdQiERAKEIREIQUo6oiHIIPP0SLPf+Ew0ckRcz/UEAnn6LtCIuQbmx9Peycn2Ub+/e6HPjn4An6Ii5L/TvKx+M8RyN0kvBgOHYgWdmAvz71I2rne4ZZgEBzsphxkZcuoI10WfxGgajXMNSQLNe2BJtI3jQi3VUTyiNma/PmrYmZnUQvN0ab2OdJPTW/jutHAVC0iW2O+XNGsEadyrDhDt3PA6u26ABauHohjNSQIudbE6qbsQ1xDAQSd6VzYuDGa2+6tViZu8tNp/3CBvFhLRssLiUCXZc0usD6kkNkbjnfZbLRmMZiAQRa+hvMz/ADBVMTgiwc+9xi8zI/ZYpxJDRj258/XirI33VAao4Zh6dSC1rc0AubBmYjfWNJKsVKI0yRoJt0vYyYaJvyWhwHhTKDc0dt0SAJy8hYT3yruIotDmkACQ7be221pVeGfFE8tbZB6qocR5F0DrtssKpg2uAAGVwsHQZHcTqO7v1XeF40+kGyC+mWyQCS9pi0c27blS8QqZLc9CAT9JWfhgQ5uo3GthaxE9fZ13OxcLpuGN/oqIc+Usd66r02CxwqyWQQDEh0kHqBp5qzkP831/KyH0O2HWa5vyvB7XKCIgt6E/tP8A6o1IaQAf5hBGxgB2hI71c2yLVdhXX6G5N4sCdhyusLidEOqsOacgIIuHDNESHEkD8rXwoADmkt7muM2sbWjTZZ2NpHPImYNjJMW0J103WXGOkbCeFur4WB7u0NFn1MK0sdGawm8z2TmAueinweIDAWm7Znth31efQdFDinmbCJGrgRP/ABsefpqst7jludLG0kEcge5eVhrDc0hLnb62C1bJI36aU2/mvcNqEAZaZgbDKAddJNr3U4d0Pp+VT4fjs7AQHOED+X7wVeX0C81LN3++5IOF/ewXSTfz9URMFCRaOSMqImhKOqaIhCEIiEm6JpN399URNCEIiR1CqYjCFxkkH+kNA06uJVs7e9iocbSL2FoIBNpK45waLKk0WQFkE0mNJYWh06N3PUgxN1kGtFiGxpJG+0nTrBWrW4U9jTmhw08DzVMZYLQCO8Eep1XiS4sRu4e48uei9E4YO7TXcvr4qXAAVZMmBYtyzB1mwnL72U7cI6SG6DVzhAHeDeenmRIWFTxDmHs5gdJBAt5zFlt4PiLsgFryBbzP1Mr0J6wh4jyMuwoa/wCfFedDiPeTko39PXwVrEYZrWBwElgF+YOxI1s4+JlZ7cWAZDHT1Iv5Eq5iazntjx0N1mzf9u9YsZjZYn1HtXTmrpA5n7ls4PiTqlrMPiSe6bDyK6czORmDnEXGaw8gMoWGyuJsbjkbhWRi3n9R81gw0hkkAJo8kbNpRCtvexxyvblAsINhfoquI4V2iaZcQdRBBtycRlcPd0UMLVebAHwj/wAp+y6c5zZbOhvBtK2Y2MQu4zHdo8uv2V+GLi/RNlRwAAJjQ6W5gg3nosKjj/iYt2HgBskZmtIdIEkZhbmJWkKgdeL9QZHTRYVGm7D1RUqNa4GQTvB1InR3eq/ZZfxH5n6kaDr/AJ5qOOZQa4DS7OnJafGcblpmm57uxdhzOLiWkkaDod7R3LWwvEKNUgsEu1gxmBjaSCvP8T4pSmKcvLr6mADa459PZzRhWzqQQeZsVtjaSDxHFps1z+Y6dFW9s7n5oWgitda+S3a+PdVcSQRGgIMAckOwhLXusS0DaQZN7EHRunfss+liTMl2YjXck986+C9FhKRp6gySTAEgWA26D91RLGY3Ak5ua1un/S6FLhIc2iS4NLg4ZBmYDlMSZcIAi45wtXD4x5mKZd/zYZPSLT0toOcrMoQ1znQcjiM0WLHCZsZsZ0tfnNt3CVA5stnLsSZn1JXqxSiQWF5xaQL3XdF5IktynlIPqLLpmgQ7Qpgq1QQhCERLdNIan371TREIJQQgBESzJZr6cl0SqPEMSxkF4BGwJuTbRvjr1RFPXxOXb1j6x+FBieKBkA2J5kCB3yQsp/EBkdmpsDiSW6AN0gbd8/RUv+pvaIdTMbGRHO1zY8lldJJIx3BrMNrI1VlNjoyXXgts1apIhwy2Omuhjbb7q7Sr5rRlcNiZBHQg3E/4uFlnHsLQQ46fpF9DrMjf3u/+ptLm6iHC53m0evmVnndERRd2vHmr2MJ2Gi2W05BzBpB5DzWBicKGE/yje+i269aG9mJiwHqqFSnmPkZ5W0981ljhjkcDJsphz2tOTdZdDDU3Cwm/X7qyGRGmUaCLjxn7K43CDxvfxVZwgwoe1ScQ5ovsD6n15qqCPgAmtSoqrjLYmdxaI3kkfRN9KZnSPLxXDnF05em0fX90sQwkiFB2J7FObauM1iiLVchW+H0XB7CRABBk8lFhhDxIMTyVt2IaP/2NA5OF/QhRwGDE9uJ2OwWdjG1bzX0WjxTHtpiSSSflaIjvmLBeedjS4kkC5Jso+J4lr3WuIA31ldcMweckt/Te8k9AF778DGY/1AjJ2h9McFDWrmbC28KbCCHtJO510u07wealxgIaSQPCRqYF/JVcJSzOgnKBJ1J2O9ouVgjwkLYnPedgrJ3SiQAc1oN4Ww1/jlrS54gXzdoAyQYFy0DyPNNnBmucXOY6TcyRGbf5XTMyqp4c5zgGm0SSZJBPUm2nqqH/AE97XQG/2jXrI71TYDRRsLZFESLzUfXerzuGU2EktJh39XeLDoQpW1LiN5EOnXxvoCqDMf8ACaWZO0CbaQe5d4fjTS4Zxl66jWe8Wt4r22xtMIc5o2vZeM+Q8cszWLruVupjgxuYgkTEQQT4OjafJWcPxB3ZyGZg35ad3gFHjsM2s3JmAIP6QTePAqlgqfwqho9ojXMQZuJ3J8plZBLhdmmnHp6pWGOcS6C2gL1AxQi7wDYkG1ibaxax8ipGV2mIc0zpB53WZgMslrml0OIEtB2B3uDfTlC02YNjTIYwHmGgHfcDqfMrSDa4QRoVJPRGbvTQuri5a7377l0k0WCaIhCEIihxk/DflEuymB1iy8bjcW9xa6Q2A0Xk6DXukr2WKb2SbyAYuQJ6wVkcLweVrmnKZiS5pi06X9VRK/K4A7c1ohcQNAD4rzv+pc6q0NqjPMOpuEW1lhm4jleVpuxYY4tJDTOpiI6jaR1WZ/EeBpvrFrBlewRIzAB4O5vA0Whh8DZoqPc8iLucCY1LZ1hUMjBcXxdefl3fVONM1+WWqOoI6cgR18NFYr4bMycuad2iAZ0gz1F5XeD4e4Obm0bfWSSNOe8HwVylXBEF4iI+Q6RAggx4wuqOJzAa7aAkecQFW7DNe/M4UVY7EFoGVSvLot5LmgXbkEd153m5+i7DT1PkqOJxxMZNOf20UmQuc7KFIzNy5lfnVZ9fH0TP+4wEGDLgLjXdQuxTiO1z/bZRPadgDzOi5Lh67L10PEg0U+YEAgmDERfX7LrOJjdR0xcabK2aXMzY6gdOizjAF4NOVTnCNwKgcLXWPVYWmD4HmFsPwMdqDG038uX7KLE4fOI32M6eijgcU7BTFjtjofuF3GYYYqMOG42WPmvE+n3W1/Dmr+fZI75I+6yHsLTB5+Cv8GqFr3Zd26na4238wvrMQRwiV4GFaTM1o9aLTx+Alry3btARr+qPMLKwWIYQQHgOnYtnWwAK13PcdXuE2/QJ6WErzrq/wjBflcOenLSQV4MrWyxObdbL6KnB7b13W4MQ1rYzwQLuOoAEk9bSpsLXDuyHsMa5SSZ5nkZ57rALXOJdIkiJAtHPtG25UwxRp/JqbRz71KTDsw8TddfVqvDyvmkc0DQc/wCkcS4I973PpxlN9bzvHjPmsV9BzCWumRzj7bL1eKxrW087iQ0DQZSSeVwZd/nuweK8XpVGdlrviWuQLAa6ayFk9me0MZPJldESy8tgft8Tdbb+gsOMhhjslwB3on+ufgr/AA6lmjtOgtHIXiDcCZHeqfG+GF5YWPhtw5zpNwRDtZJvCMDiyxrJJ0MkDY312sVqVq2ZgyhwAB1BjuJIspNY/C6aVZK9OXLMBm50jDtlzXh5cY7V4BcBlzERuF6Gi+wFzbVeYwocQbCRuDoNNYmd9FY4FiAyp8Mixkh5G9t5iDPLUpgIHNe54PZI0HTy/wAUMSRoLXpEnaJpO299V6ixpoQhEQSlPRDtE5RFDWq7SATA0tfadL6eKxMQC2C1xcHEwcx8QSBYjlC330wQQRIKw6nBHh3zSxvaFyS517kGzTBvGsTuVF1c1Njy06LPPDqbiXupgvd8xIn1dfl5Dknh6FIEupsZJ1LQ3S3K509FYdvGsQPP35Ie6L/T6LpLY22dAjiZHaDVRtq9r5Q4ACxFiTfbeI15q7RxbTYyDOhMyJ6rIw7Q6Zuf1A8+nTl+ynayLgR9vcJJLhw0WdSLvdUhkxedNAapadTFOtlgd8xHgs11PMTmaDBO2knadirNOoCdIcBvF+5dAEzaD5+9V5J9omOVsUbcxPL16HNelJBFkzbLODcthoItspadZSV8EHaSDymJ8W96rfDLbR5kn6qeJM8TyX7E+I/Ctw/AmZTNwPj+VZY+4PVXW0mkyAO/rZUW4QmJMeOvepqdCCDPkrveBAwudsF5ohlcdlrvLIAOXaZMGFnYyjldb5TcXtG8HortHGDR3nCWLqNLYBuNFjhxsDiH5gPHcLTNC8soLErBr2m4kXn8p8FiXSIkAAEROs667IxrjcC+bbp+r093ULKt4sTyDriOf+F6EuKIbw26g6rHBGGPEhGq6xuHL3NNOKcFwzADTcm1v3KkwfDQZ+IXPNzmcL7aRqLeqOPA0nZc4gglpMAi5sYtMgrL4RiXPrSXuORp5mCbaeJVRLnAsC3yNcSC06FemxmEY+7HAOIkCIzfaeqy8Lw8QToXa2+p71fbjy4XJAiflIb4l1lWLg0SXWJkX5mfqVKGABuad11p4KDpHw9lgq9VlfxBQJLGtEwCSZ3dYf8AxVbhvAHP7T7UxYyRJ6Dl3lauIwFSq5z2tOUAGQRaBcdTeU+B8SM/DABaBmzXmTAumI9ozxxcHC5QSaB7uv5pYJMDFNMJJSSTWnL+lZq8NZGZnkCCAeY6+MKGu9wY5ok5iTaDPKRlnQDSdFeqvJBA35be7FVTQAvJbH9R+5iNFRgYJYWfrus+N6eJWvEyOvhgaLjhzHgHM3cGDIkCbXbMXGy0cLgGmmJY0kHcyZEjWJIkT3QqjiZJzd9hEBTUsRDokXO+onK05bROhknfotUxtlxnnrSk2LKaIVrhvxXdt4AOmUkyAJk3BvfnFhzWnvqqWDcx+hYf6YaTBuPqCrzR6QPfmtV3qs1VoiU0IREJN0TSG6IgmNVHVZN8xvoLR5xPrqpS2dbrkkaW7kIsUgNLy2I4g1tRzYsCQXA2B5cxBmfcROaXOgEzyBsLxJtYKx/E2Gio1zBd4MyNxv6hQ8LkAtykR97T3j3osuKwrZcpL9OY6rTg56e5pb4H7qc4KJOe8RdsjwAvy3Kr5BmuBm1DuZGvI2tbqFea1wFgHTeCdOgslVo5htOojTMO/mDE9U92jGwW2UF4Nbqt8Ui9uh2/ZWcNVm159+azntZre8aW6R4R6K1hKgGrrHr+6vgjYx9gBeHI57hRtWXOIMBrj1kfcynEwSI6ECfQocRraBqhj5vkt1OX0ifOFficVDh23M6vXRQihkkPYCZIO4/HquGsDQAD5mefOVYFdw0DPI/lP/Wu0OQ+B/JXg4n2lgpwQTod9D9l7GHiliFHVQtOskfsk+tGxPcR9yFI7EB9soaYkuBBkbCYET9lw5hH6/7oI9IPqvIPsh8jeJAQ5p25H+lo4wBp2igxNAPG02jpzBjY/uq3aG0R1GmxiZjqrVWs4a5drB1//KAgYlus/UQdSHctN+SqHvWDFObohayTVQ18BXcB2mnXLLhALrk2mxN1T4bh/gucHkGct2uMC9wZGpnlAWtg8QDQebdlxDCQAbjOIHMGY6AbhUcCWuOV7XGRYFtiZ/V4X6r28Pxb7el1vv65LltcC7kOiq8ZeatWKE1GgCQMxa128EDTqYVMfElpaDHVrojfaF6LGOyjIHSSILYaMoOpMARa0fgqgzEX3iP5CL9Sei0zyOfTGjZZMLG1pL3nVy6ZiXBgmJc2SSAC2RcCRaLo4PhWsz5MpMjeLCbWGqgfUiS6AO822Gg5kaHbwVbEmi/5qjSdB2ojfmrDCzLYHaG3mtEzBxGuAoa/heho4VxuA0OO+/WLToJuuzw15MWA/mkiDyt43Xn6P8RVKQDCWkC0OF4Fo6r0+HrCtTzNs0iIgajUH3yWJ8z3aFcL3BZfHMA6nhnuDtADIJnUTcmf8rLwuIFekLE5bOvqd9ZsQQVqfxrismGDXZe08AbaX37lDwmgz4bfh9phuXSN4uRqP2VM73xQCTXU0K9fL6KiOe58t7Cz8Vt8FGVjWgQBPM+sX81pN9/T7KPDta1oAgAeAspGaBe9E0tYGncALM92ZxKaEIU1FBXDhfn6af5XaTtkRcgf0+sp5jy9V0hEVTiWGzsjQ3g9Y5+CxxgnsaTO4E3Oo3g6yRdbuKbLdCb6W3teSJC85VxT89RhpBoYRlMCX7zygWtO2qyzQ5iHhaYpHBhHL1soauOc1xBILQO1oBzOs/iykr8SYGy09oxbe03tqLqDF4f4g66EW07jrZUW8HbJljYkSS1uoi9hyjyWyPIWjuUTK+iAd0qtQOJOpOpjXvOi9FwZgbSByzJNgBz8OSxKOCbENgDllLR331W7w7ENbTa29uWmpO3erMS4OZTVgwbHslt/T7KxWa0tBDIM7tAKBgXkaC/P8K/SZYE6z5Xt6KYleJL7MZiH55CdqAC9Q4kjRqoUOEgawOjbeqtig0RDR5dCuvidD5FJz+/yK1wYOGAUxvmfms75Hv3KVSiCI25W/CrVeHzyAGsmbd0K4H9/kmtahZXnMbiGtlhc3MBpMC86HSdd1g1cV8Qm4JESJjqJgeI717jF4cG4Am/jbl4DyWVj+FOqlpBbI+YmQI57qAk7eVw05LkrHOjzMPisvB4B1RkkgNB0mYJFzp0HkpasMbLcwcIAMDcgTbvV6s1tPIxojKACYiSbn1WXXwVSo4mwbJyiYFpEwN7alUOxkMjX1rlNeBr18VZhoXMc0g1pZ79dlTfWgHtCb7d8yZueq4ZESZHLaV3Vwhbcw0g6n1v4KKvRc8EgS1guRcDujUwdlGNtjiycth5q/E4h0j+Gz4nyBVzCVXOBsAJtab63vdWqWGdvHl+91V4TUBAaM0tOhBggze8LTq1YEnKO86noVn94bIM0exWgsc3R+6y6vBryHa8/P34LU/h+m5jajXkNbZwuI/qnpAG4Q14IFrEa6jzVfFfKQSZnS03NiO77KgszJV6KbjbqNfIJzFji62psZHaiZt5ahS8FwxD9XFoGhGh0EZRbz5qjg2VA6SJbsTYeMFwOnqvR8Mo5WiIgyZG57o++y2YbMRkOrRqDy+XX4LHJTTmZzFHqrZ0/PXvTLRyQ7b31+ya3KhLKmhCIhJ2iYKWYIiaFy11tD7707oigxUi8jLuIM+hg+SxuI1hn+RzOuS5HfGUDT3p6COqjdQDhDhPeg0NrhFil5n44+UOMjlb0uBryWpheFx2n8vlJvPM2Cvt4dTGjGg84v56qdrABAEBcyi8yuMnZDBsuG02gQ0Adw/ZAZyJ8gPsu2mya6qly420+icnkusp5HyRlPI+SWlFc36ef7JOn6fVd5TyPkjKeR8ktKXN/Y/dF+nl+66ynkfJJEXFRkiOfeNjuDZVzhi1pv1gW841Vo7e9igM7/MrhFrtrz+OEU3BwBkiBkcSToQ2Yk67c1ku4hEDJBaTtmN77TsfRez+GR8sdxsPQSvP8Tp0m1wakNzgyATAe0thxsNQT0ss7cMxtkD1qfjuVfHNlIvZZWMZ8amJJbB/TbNykEdei4oYkUmZajhHSxItFs4BOp0WjxLChpgdltoOboCb73Ky+INZIae1EEHWxi4nVZmYkZuGDtZofX/CpBjXyFx2O/krPDajXglogA2cWgTsYgyr3xhPaiOZiAenRYGKxhD2hpc4AC7Wtyme4RYWlbL8bDM4bPiAO/dQiheW6Nocle5waeg8bTfjBnDC4NBAMk7kmNDbRR46A3O55kTlhp1jQZhDiQfCUUoeMzqczaLHKBMwbG5K08HgGO7MEgAayeoy5j01HRQbiG8Tgtac913d5+CZ8tPvsrvg+DOVucmYkgNgA8sw171pVMFOj3tgAdk7DvBv72CsZe/zRHVeuBQpYHOzG1Wp4GCP9yoQLwXAjbW0nfdWlyJk6e/8AKc9F1RTQlmTRFy0WHcukmaDuTREhumlv72/yh07QiJpNSObp6pCen7f4CIu0JNnePBNESbopKOvh+FG339fupKOvh+Fw7Lo3VatRaHEGpUBI0Exck2gcz9tly3JaKtQ+fKOU/uVfq4drtR6kfRZtCpQrOLabzLRcCemuYahUOkY0hriATtrv4K8ZiLCl+KwB3+6+8bHswdrcyuH/AA4g1Kg0v2ptI5dfRdnB02mDUI6EjnPL3C6pYej/ADB3KXacgIVi5mKKbA8nLVqTryjXQkf1eg5Ket83gPupKVANmBEqOt83gPuut3UHGwozt72KaR297FNTVaFl8U4e6oQQGktmJHMixkmbewtRLf372XCLFLoNG15Pi3EqoLgGgOaQLzy6WuJ15brAdh6lBrDUeTnEtYXC3/EnXeRzX0TEUMxu0EdXfaFQxPAG1Kjaj75RAYbt7zaSfRZ24ZjCSzS9T3qRfrda8q/K8ZWzty5mv7TczdpE3+Xr0K06NFppDM4kOAtBt3i5NxF1tcW/hZldphxpvtBBdlEadmdLzAi5J3Ks8M4Q1obmaczQBB0taZ0cVItksBrtFr4kRjs6nYilk4SmGNAaBtpAnW5W9wwHKZESZi/Ibnx81clJv5+qjHhmMeZK7R5+KzPkzANAoBNBXMnkPM/hMdVpVS4a87xrz8Ew8nSD4+XoumiyaIkE0IREmaDuTXLTYdycnkiIOya5cLap5URMlc5r+9v8roBI7e/eiIiehRJ5eqaERcib+/eiloa+H4Ue67pOANzFvwuHZdG6nqNkEAwSNeSz2YZ50ee6dedwBB921V51YRYtnaTZQ1MTsY8HO+oaoUrQ6k6roJ7T/BkgeOUrs4kcnf2u/CrfGER1/mqaTzidFJSxOwiOpdPm4XRcVlj5E38QQfIqGt83gPupG1hF3NnoVFUcCbXsPuujdRdsoywWsPYKeUcgg7e9impqCWQcgllv5fddJb+X3REZe/zK5dT3v3T+bLtcPpA3M+ZH0RFFh6geMzXHXSeVrjwXVSRpJ8zHqsqsMv6g0NMZtom0nTQjxXnuIurVnxTqVC02PaMDkYBtqq+IB+7QdeSkWnLY1Xt6VQ7/AEI+y7abC30VY1G3BqEEWIJEzaPqPNWG1mkwHA72INlYorrN7hJzrLpJw07/AN0RNCWVEdURDk1yZke/eq6RFFWrZGZomALDwUVDGl2tNzRzI7thff0VlokCeSPgN/lHkF1EwkzRApgaADuCa4iEnJoREIQhESOo8fsmhCIhAKEIiEEoQiIBQhCIkdvexTQhEQkN/eyaERCChCIs3F0pF3DQzsIjR1zFpVDhdJ0/LDZiJBLrWINpBnkvQls6pCg0XDQDzgTfVVOha7fa7+Knn0pV3YFhMloJMXcATbr3SpaWFY0y1jWmIkNAtytt0UiFaoIS3TQiIQhCIkNT796poQi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6636" name="AutoShape 12" descr="data:image/jpeg;base64,/9j/4AAQSkZJRgABAQAAAQABAAD/2wCEAAkGBhQSERQUExMWFRQVGBoXGBUYGBobFxUUGBoZGBcYFxgYICYeGBkjGhUYHy8gIycqLCwsFx8xNTAqNSYrLCkBCQoKDgwOGg8PGi0kHyQsLCwsNSopLSksLSw0LyouLjAqKS4qKi8sLCwwMCkqLCwsKSwsLCwsLCwsKiosLSwsLP/AABEIAMoA+gMBIgACEQEDEQH/xAAbAAACAwEBAQAAAAAAAAAAAAAAAQMEBQIGB//EAD4QAAEDAgQDBgUCBQMEAgMAAAEAAhEDIQQSMUEFUWEicYGRofATMrHB0ULhBlJikvEUI4IVcqLSsuIzQ2P/xAAaAQEAAwEBAQAAAAAAAAAAAAAAAgMEAQUG/8QAMxEAAQQABAMFBwUAAwAAAAAAAQACAxEEEiExE0FRImFxwfAFFIGRodHhIzJSsfEVU5L/2gAMAwEAAhEDEQA/APsyESsw17mHm3/9Ov8A2qxVLSBTWezGZSTM9C+2o07PL3upf9f0b/cf/VEVtJxsVUPEOjf7v2SHEujf7vvlRFdQSqtPHZjAy7fq35fL/lWgERLMOaWe/wCxXSR297FERm70T0+iaERKen0SDjyXRXnOMcRNJ5H++4EZjk0bpzuBzvYOFl0AnZcJAFlegfVjUeQJ+gTa+RMfUehCw6PEHVWte6kGy6wc7N2diABInlAUmE4iDrdzSJB7MQJJEkWkELhIaaJXWjNsFrGt1Hn1XQfPLz/ZZ9V5s9hc4SLAk78p05q07FdkHmJ3sO4j6oinnoien0Q3QTqmiKP4wmPwq9aoSYD4EOOnKIEi4EE3F7K3Ovd+VRxNdr5FyBfSwgX1bykeKLoVehjeRqPG0EHrfN2hFgrf+qIeGw4yJIOXs2kXm17QddjYrI4HQtVpkBzhEOsIaQ4NgEQHdk37uS16ODeGx8QixtlYNZvYba+C4RrY2XQ6xqrTX9V0q1Cg4QXVS4RGUho1i8gSVPA6LqiuknFGX3JSI0ufYKIukJQfYRdETQlPRNEQqhwbp+Y68xv/AMVbWdVNWTBP9rj6gwsONxrcI0Oc1zr/AIi/mrI2ZzVgeKmbhHfzeul5t2fC6X+jd/N6/wD1VM1K/I/2u/8Ab3KfxK17H+0/leb/AM9H/wBUn/n8q73Y/wAh81bbgju4x3j/ANVIcF/U70/CpsdV3kdMrvrK0qcwJ13W/Be0G4skNY5tfyFfJVSR5OYPgo24WDOZ3p+FMhC9FVISOya5ebIibmA/5KA2FRr8WDPmaReOcERr4GVFR4kXgyCOUGJv0Ii3VLXaOnetGrVDRJ0+nes3HYuAMkmZJEk2gbb3XNes4HtBwA2BLpMSAJJ25LzdZ5qOkVIvLSwkPYCLst3X/wC1UTShgVsTM2vIK8w1AH5nFrJJbDQSRJ3bN7an/FOvi21HNa0uDi6LCxDtZtoDvylaL67nwIcX6AwL/wBoWfi69RolgAqA5gLbajtACenJUkFr8h1r167lqg7beI3TzUgqiiA1rS52YkuFpdqLOyiZgdI1VzD1nudHwnAEXccpk2IuCTew05rPo8UpYn/8lPLWH6YBad3GJHqfOFuUmH4ZLC1hPyyAGkwQJBmBe0TpusUmEkkl1NNrlzH9KOcBmate/qtehRyjUk7yd1KqeFpvLWy/a8ZYneOzzVhzsoNyYExFz3RqV7IFBYVw6rMxmaecD6Ha6w+IVTTpuLpAGpkfLoWwDpMaAHZabcQwkuy1AbT2XDab+X06KvUrMd2mCJvfM3NvPab12BUZDTbKk1pJoLOwFcNqMcHZmVWi2aADJylx8TH3hekpSGmwHcSb76gLzeJqsZUJdMZ2mNRo0A8rELbovAMFgDjIkMI8Jj1lQidd6UrZm1Wt6BXco5IDVXNWrJHw2xeDnjnlkRvDfM8r9UKrySHMDQJh2ac3I5YtI6266q5UKYvA1IC5NQTqLTv3LuEt/fVERnHMeaRqDmPNdQiERAKEIREIQUo6oiHIIPP0SLPf+Ew0ckRcz/UEAnn6LtCIuQbmx9Peycn2Ub+/e6HPjn4An6Ii5L/TvKx+M8RyN0kvBgOHYgWdmAvz71I2rne4ZZgEBzsphxkZcuoI10WfxGgajXMNSQLNe2BJtI3jQi3VUTyiNma/PmrYmZnUQvN0ab2OdJPTW/jutHAVC0iW2O+XNGsEadyrDhDt3PA6u26ABauHohjNSQIudbE6qbsQ1xDAQSd6VzYuDGa2+6tViZu8tNp/3CBvFhLRssLiUCXZc0usD6kkNkbjnfZbLRmMZiAQRa+hvMz/ADBVMTgiwc+9xi8zI/ZYpxJDRj258/XirI33VAao4Zh6dSC1rc0AubBmYjfWNJKsVKI0yRoJt0vYyYaJvyWhwHhTKDc0dt0SAJy8hYT3yruIotDmkACQ7be221pVeGfFE8tbZB6qocR5F0DrtssKpg2uAAGVwsHQZHcTqO7v1XeF40+kGyC+mWyQCS9pi0c27blS8QqZLc9CAT9JWfhgQ5uo3GthaxE9fZ13OxcLpuGN/oqIc+Usd66r02CxwqyWQQDEh0kHqBp5qzkP831/KyH0O2HWa5vyvB7XKCIgt6E/tP8A6o1IaQAf5hBGxgB2hI71c2yLVdhXX6G5N4sCdhyusLidEOqsOacgIIuHDNESHEkD8rXwoADmkt7muM2sbWjTZZ2NpHPImYNjJMW0J103WXGOkbCeFur4WB7u0NFn1MK0sdGawm8z2TmAueinweIDAWm7Znth31efQdFDinmbCJGrgRP/ABsefpqst7jludLG0kEcge5eVhrDc0hLnb62C1bJI36aU2/mvcNqEAZaZgbDKAddJNr3U4d0Pp+VT4fjs7AQHOED+X7wVeX0C81LN3++5IOF/ewXSTfz9URMFCRaOSMqImhKOqaIhCEIiEm6JpN399URNCEIiR1CqYjCFxkkH+kNA06uJVs7e9iocbSL2FoIBNpK45waLKk0WQFkE0mNJYWh06N3PUgxN1kGtFiGxpJG+0nTrBWrW4U9jTmhw08DzVMZYLQCO8Eep1XiS4sRu4e48uei9E4YO7TXcvr4qXAAVZMmBYtyzB1mwnL72U7cI6SG6DVzhAHeDeenmRIWFTxDmHs5gdJBAt5zFlt4PiLsgFryBbzP1Mr0J6wh4jyMuwoa/wCfFedDiPeTko39PXwVrEYZrWBwElgF+YOxI1s4+JlZ7cWAZDHT1Iv5Eq5iazntjx0N1mzf9u9YsZjZYn1HtXTmrpA5n7ls4PiTqlrMPiSe6bDyK6czORmDnEXGaw8gMoWGyuJsbjkbhWRi3n9R81gw0hkkAJo8kbNpRCtvexxyvblAsINhfoquI4V2iaZcQdRBBtycRlcPd0UMLVebAHwj/wAp+y6c5zZbOhvBtK2Y2MQu4zHdo8uv2V+GLi/RNlRwAAJjQ6W5gg3nosKjj/iYt2HgBskZmtIdIEkZhbmJWkKgdeL9QZHTRYVGm7D1RUqNa4GQTvB1InR3eq/ZZfxH5n6kaDr/AJ5qOOZQa4DS7OnJafGcblpmm57uxdhzOLiWkkaDod7R3LWwvEKNUgsEu1gxmBjaSCvP8T4pSmKcvLr6mADa459PZzRhWzqQQeZsVtjaSDxHFps1z+Y6dFW9s7n5oWgitda+S3a+PdVcSQRGgIMAckOwhLXusS0DaQZN7EHRunfss+liTMl2YjXck986+C9FhKRp6gySTAEgWA26D91RLGY3Ak5ua1un/S6FLhIc2iS4NLg4ZBmYDlMSZcIAi45wtXD4x5mKZd/zYZPSLT0toOcrMoQ1znQcjiM0WLHCZsZsZ0tfnNt3CVA5stnLsSZn1JXqxSiQWF5xaQL3XdF5IktynlIPqLLpmgQ7Qpgq1QQhCERLdNIan371TREIJQQgBESzJZr6cl0SqPEMSxkF4BGwJuTbRvjr1RFPXxOXb1j6x+FBieKBkA2J5kCB3yQsp/EBkdmpsDiSW6AN0gbd8/RUv+pvaIdTMbGRHO1zY8lldJJIx3BrMNrI1VlNjoyXXgts1apIhwy2Omuhjbb7q7Sr5rRlcNiZBHQg3E/4uFlnHsLQQ46fpF9DrMjf3u/+ptLm6iHC53m0evmVnndERRd2vHmr2MJ2Gi2W05BzBpB5DzWBicKGE/yje+i269aG9mJiwHqqFSnmPkZ5W0981ljhjkcDJsphz2tOTdZdDDU3Cwm/X7qyGRGmUaCLjxn7K43CDxvfxVZwgwoe1ScQ5ovsD6n15qqCPgAmtSoqrjLYmdxaI3kkfRN9KZnSPLxXDnF05em0fX90sQwkiFB2J7FObauM1iiLVchW+H0XB7CRABBk8lFhhDxIMTyVt2IaP/2NA5OF/QhRwGDE9uJ2OwWdjG1bzX0WjxTHtpiSSSflaIjvmLBeedjS4kkC5Jso+J4lr3WuIA31ldcMweckt/Te8k9AF778DGY/1AjJ2h9McFDWrmbC28KbCCHtJO510u07wealxgIaSQPCRqYF/JVcJSzOgnKBJ1J2O9ouVgjwkLYnPedgrJ3SiQAc1oN4Ww1/jlrS54gXzdoAyQYFy0DyPNNnBmucXOY6TcyRGbf5XTMyqp4c5zgGm0SSZJBPUm2nqqH/AE97XQG/2jXrI71TYDRRsLZFESLzUfXerzuGU2EktJh39XeLDoQpW1LiN5EOnXxvoCqDMf8ACaWZO0CbaQe5d4fjTS4Zxl66jWe8Wt4r22xtMIc5o2vZeM+Q8cszWLruVupjgxuYgkTEQQT4OjafJWcPxB3ZyGZg35ad3gFHjsM2s3JmAIP6QTePAqlgqfwqho9ojXMQZuJ3J8plZBLhdmmnHp6pWGOcS6C2gL1AxQi7wDYkG1ibaxax8ipGV2mIc0zpB53WZgMslrml0OIEtB2B3uDfTlC02YNjTIYwHmGgHfcDqfMrSDa4QRoVJPRGbvTQuri5a7377l0k0WCaIhCEIihxk/DflEuymB1iy8bjcW9xa6Q2A0Xk6DXukr2WKb2SbyAYuQJ6wVkcLweVrmnKZiS5pi06X9VRK/K4A7c1ohcQNAD4rzv+pc6q0NqjPMOpuEW1lhm4jleVpuxYY4tJDTOpiI6jaR1WZ/EeBpvrFrBlewRIzAB4O5vA0Whh8DZoqPc8iLucCY1LZ1hUMjBcXxdefl3fVONM1+WWqOoI6cgR18NFYr4bMycuad2iAZ0gz1F5XeD4e4Obm0bfWSSNOe8HwVylXBEF4iI+Q6RAggx4wuqOJzAa7aAkecQFW7DNe/M4UVY7EFoGVSvLot5LmgXbkEd153m5+i7DT1PkqOJxxMZNOf20UmQuc7KFIzNy5lfnVZ9fH0TP+4wEGDLgLjXdQuxTiO1z/bZRPadgDzOi5Lh67L10PEg0U+YEAgmDERfX7LrOJjdR0xcabK2aXMzY6gdOizjAF4NOVTnCNwKgcLXWPVYWmD4HmFsPwMdqDG038uX7KLE4fOI32M6eijgcU7BTFjtjofuF3GYYYqMOG42WPmvE+n3W1/Dmr+fZI75I+6yHsLTB5+Cv8GqFr3Zd26na4238wvrMQRwiV4GFaTM1o9aLTx+Alry3btARr+qPMLKwWIYQQHgOnYtnWwAK13PcdXuE2/QJ6WErzrq/wjBflcOenLSQV4MrWyxObdbL6KnB7b13W4MQ1rYzwQLuOoAEk9bSpsLXDuyHsMa5SSZ5nkZ57rALXOJdIkiJAtHPtG25UwxRp/JqbRz71KTDsw8TddfVqvDyvmkc0DQc/wCkcS4I973PpxlN9bzvHjPmsV9BzCWumRzj7bL1eKxrW087iQ0DQZSSeVwZd/nuweK8XpVGdlrviWuQLAa6ayFk9me0MZPJldESy8tgft8Tdbb+gsOMhhjslwB3on+ufgr/AA6lmjtOgtHIXiDcCZHeqfG+GF5YWPhtw5zpNwRDtZJvCMDiyxrJJ0MkDY312sVqVq2ZgyhwAB1BjuJIspNY/C6aVZK9OXLMBm50jDtlzXh5cY7V4BcBlzERuF6Gi+wFzbVeYwocQbCRuDoNNYmd9FY4FiAyp8Mixkh5G9t5iDPLUpgIHNe54PZI0HTy/wAUMSRoLXpEnaJpO299V6ixpoQhEQSlPRDtE5RFDWq7SATA0tfadL6eKxMQC2C1xcHEwcx8QSBYjlC330wQQRIKw6nBHh3zSxvaFyS517kGzTBvGsTuVF1c1Njy06LPPDqbiXupgvd8xIn1dfl5Dknh6FIEupsZJ1LQ3S3K509FYdvGsQPP35Ie6L/T6LpLY22dAjiZHaDVRtq9r5Q4ACxFiTfbeI15q7RxbTYyDOhMyJ6rIw7Q6Zuf1A8+nTl+ynayLgR9vcJJLhw0WdSLvdUhkxedNAapadTFOtlgd8xHgs11PMTmaDBO2knadirNOoCdIcBvF+5dAEzaD5+9V5J9omOVsUbcxPL16HNelJBFkzbLODcthoItspadZSV8EHaSDymJ8W96rfDLbR5kn6qeJM8TyX7E+I/Ctw/AmZTNwPj+VZY+4PVXW0mkyAO/rZUW4QmJMeOvepqdCCDPkrveBAwudsF5ohlcdlrvLIAOXaZMGFnYyjldb5TcXtG8HortHGDR3nCWLqNLYBuNFjhxsDiH5gPHcLTNC8soLErBr2m4kXn8p8FiXSIkAAEROs667IxrjcC+bbp+r093ULKt4sTyDriOf+F6EuKIbw26g6rHBGGPEhGq6xuHL3NNOKcFwzADTcm1v3KkwfDQZ+IXPNzmcL7aRqLeqOPA0nZc4gglpMAi5sYtMgrL4RiXPrSXuORp5mCbaeJVRLnAsC3yNcSC06FemxmEY+7HAOIkCIzfaeqy8Lw8QToXa2+p71fbjy4XJAiflIb4l1lWLg0SXWJkX5mfqVKGABuad11p4KDpHw9lgq9VlfxBQJLGtEwCSZ3dYf8AxVbhvAHP7T7UxYyRJ6Dl3lauIwFSq5z2tOUAGQRaBcdTeU+B8SM/DABaBmzXmTAumI9ozxxcHC5QSaB7uv5pYJMDFNMJJSSTWnL+lZq8NZGZnkCCAeY6+MKGu9wY5ok5iTaDPKRlnQDSdFeqvJBA35be7FVTQAvJbH9R+5iNFRgYJYWfrus+N6eJWvEyOvhgaLjhzHgHM3cGDIkCbXbMXGy0cLgGmmJY0kHcyZEjWJIkT3QqjiZJzd9hEBTUsRDokXO+onK05bROhknfotUxtlxnnrSk2LKaIVrhvxXdt4AOmUkyAJk3BvfnFhzWnvqqWDcx+hYf6YaTBuPqCrzR6QPfmtV3qs1VoiU0IREJN0TSG6IgmNVHVZN8xvoLR5xPrqpS2dbrkkaW7kIsUgNLy2I4g1tRzYsCQXA2B5cxBmfcROaXOgEzyBsLxJtYKx/E2Gio1zBd4MyNxv6hQ8LkAtykR97T3j3osuKwrZcpL9OY6rTg56e5pb4H7qc4KJOe8RdsjwAvy3Kr5BmuBm1DuZGvI2tbqFea1wFgHTeCdOgslVo5htOojTMO/mDE9U92jGwW2UF4Nbqt8Ui9uh2/ZWcNVm159+azntZre8aW6R4R6K1hKgGrrHr+6vgjYx9gBeHI57hRtWXOIMBrj1kfcynEwSI6ECfQocRraBqhj5vkt1OX0ifOFficVDh23M6vXRQihkkPYCZIO4/HquGsDQAD5mefOVYFdw0DPI/lP/Wu0OQ+B/JXg4n2lgpwQTod9D9l7GHiliFHVQtOskfsk+tGxPcR9yFI7EB9soaYkuBBkbCYET9lw5hH6/7oI9IPqvIPsh8jeJAQ5p25H+lo4wBp2igxNAPG02jpzBjY/uq3aG0R1GmxiZjqrVWs4a5drB1//KAgYlus/UQdSHctN+SqHvWDFObohayTVQ18BXcB2mnXLLhALrk2mxN1T4bh/gucHkGct2uMC9wZGpnlAWtg8QDQebdlxDCQAbjOIHMGY6AbhUcCWuOV7XGRYFtiZ/V4X6r28Pxb7el1vv65LltcC7kOiq8ZeatWKE1GgCQMxa128EDTqYVMfElpaDHVrojfaF6LGOyjIHSSILYaMoOpMARa0fgqgzEX3iP5CL9Sei0zyOfTGjZZMLG1pL3nVy6ZiXBgmJc2SSAC2RcCRaLo4PhWsz5MpMjeLCbWGqgfUiS6AO822Gg5kaHbwVbEmi/5qjSdB2ojfmrDCzLYHaG3mtEzBxGuAoa/heho4VxuA0OO+/WLToJuuzw15MWA/mkiDyt43Xn6P8RVKQDCWkC0OF4Fo6r0+HrCtTzNs0iIgajUH3yWJ8z3aFcL3BZfHMA6nhnuDtADIJnUTcmf8rLwuIFekLE5bOvqd9ZsQQVqfxrismGDXZe08AbaX37lDwmgz4bfh9phuXSN4uRqP2VM73xQCTXU0K9fL6KiOe58t7Cz8Vt8FGVjWgQBPM+sX81pN9/T7KPDta1oAgAeAspGaBe9E0tYGncALM92ZxKaEIU1FBXDhfn6af5XaTtkRcgf0+sp5jy9V0hEVTiWGzsjQ3g9Y5+CxxgnsaTO4E3Oo3g6yRdbuKbLdCb6W3teSJC85VxT89RhpBoYRlMCX7zygWtO2qyzQ5iHhaYpHBhHL1soauOc1xBILQO1oBzOs/iykr8SYGy09oxbe03tqLqDF4f4g66EW07jrZUW8HbJljYkSS1uoi9hyjyWyPIWjuUTK+iAd0qtQOJOpOpjXvOi9FwZgbSByzJNgBz8OSxKOCbENgDllLR331W7w7ENbTa29uWmpO3erMS4OZTVgwbHslt/T7KxWa0tBDIM7tAKBgXkaC/P8K/SZYE6z5Xt6KYleJL7MZiH55CdqAC9Q4kjRqoUOEgawOjbeqtig0RDR5dCuvidD5FJz+/yK1wYOGAUxvmfms75Hv3KVSiCI25W/CrVeHzyAGsmbd0K4H9/kmtahZXnMbiGtlhc3MBpMC86HSdd1g1cV8Qm4JESJjqJgeI717jF4cG4Am/jbl4DyWVj+FOqlpBbI+YmQI57qAk7eVw05LkrHOjzMPisvB4B1RkkgNB0mYJFzp0HkpasMbLcwcIAMDcgTbvV6s1tPIxojKACYiSbn1WXXwVSo4mwbJyiYFpEwN7alUOxkMjX1rlNeBr18VZhoXMc0g1pZ79dlTfWgHtCb7d8yZueq4ZESZHLaV3Vwhbcw0g6n1v4KKvRc8EgS1guRcDujUwdlGNtjiycth5q/E4h0j+Gz4nyBVzCVXOBsAJtab63vdWqWGdvHl+91V4TUBAaM0tOhBggze8LTq1YEnKO86noVn94bIM0exWgsc3R+6y6vBryHa8/P34LU/h+m5jajXkNbZwuI/qnpAG4Q14IFrEa6jzVfFfKQSZnS03NiO77KgszJV6KbjbqNfIJzFji62psZHaiZt5ahS8FwxD9XFoGhGh0EZRbz5qjg2VA6SJbsTYeMFwOnqvR8Mo5WiIgyZG57o++y2YbMRkOrRqDy+XX4LHJTTmZzFHqrZ0/PXvTLRyQ7b31+ya3KhLKmhCIhJ2iYKWYIiaFy11tD7707oigxUi8jLuIM+hg+SxuI1hn+RzOuS5HfGUDT3p6COqjdQDhDhPeg0NrhFil5n44+UOMjlb0uBryWpheFx2n8vlJvPM2Cvt4dTGjGg84v56qdrABAEBcyi8yuMnZDBsuG02gQ0Adw/ZAZyJ8gPsu2mya6qly420+icnkusp5HyRlPI+SWlFc36ef7JOn6fVd5TyPkjKeR8ktKXN/Y/dF+nl+66ynkfJJEXFRkiOfeNjuDZVzhi1pv1gW841Vo7e9igM7/MrhFrtrz+OEU3BwBkiBkcSToQ2Yk67c1ku4hEDJBaTtmN77TsfRez+GR8sdxsPQSvP8Tp0m1wakNzgyATAe0thxsNQT0ss7cMxtkD1qfjuVfHNlIvZZWMZ8amJJbB/TbNykEdei4oYkUmZajhHSxItFs4BOp0WjxLChpgdltoOboCb73Ky+INZIae1EEHWxi4nVZmYkZuGDtZofX/CpBjXyFx2O/krPDajXglogA2cWgTsYgyr3xhPaiOZiAenRYGKxhD2hpc4AC7Wtyme4RYWlbL8bDM4bPiAO/dQiheW6Nocle5waeg8bTfjBnDC4NBAMk7kmNDbRR46A3O55kTlhp1jQZhDiQfCUUoeMzqczaLHKBMwbG5K08HgGO7MEgAayeoy5j01HRQbiG8Tgtac913d5+CZ8tPvsrvg+DOVucmYkgNgA8sw171pVMFOj3tgAdk7DvBv72CsZe/zRHVeuBQpYHOzG1Wp4GCP9yoQLwXAjbW0nfdWlyJk6e/8AKc9F1RTQlmTRFy0WHcukmaDuTREhumlv72/yh07QiJpNSObp6pCen7f4CIu0JNnePBNESbopKOvh+FG339fupKOvh+Fw7Lo3VatRaHEGpUBI0Exck2gcz9tly3JaKtQ+fKOU/uVfq4drtR6kfRZtCpQrOLabzLRcCemuYahUOkY0hriATtrv4K8ZiLCl+KwB3+6+8bHswdrcyuH/AA4g1Kg0v2ptI5dfRdnB02mDUI6EjnPL3C6pYej/ADB3KXacgIVi5mKKbA8nLVqTryjXQkf1eg5Ket83gPupKVANmBEqOt83gPuut3UHGwozt72KaR297FNTVaFl8U4e6oQQGktmJHMixkmbewtRLf372XCLFLoNG15Pi3EqoLgGgOaQLzy6WuJ15brAdh6lBrDUeTnEtYXC3/EnXeRzX0TEUMxu0EdXfaFQxPAG1Kjaj75RAYbt7zaSfRZ24ZjCSzS9T3qRfrda8q/K8ZWzty5mv7TczdpE3+Xr0K06NFppDM4kOAtBt3i5NxF1tcW/hZldphxpvtBBdlEadmdLzAi5J3Ks8M4Q1obmaczQBB0taZ0cVItksBrtFr4kRjs6nYilk4SmGNAaBtpAnW5W9wwHKZESZi/Ibnx81clJv5+qjHhmMeZK7R5+KzPkzANAoBNBXMnkPM/hMdVpVS4a87xrz8Ew8nSD4+XoumiyaIkE0IREmaDuTXLTYdycnkiIOya5cLap5URMlc5r+9v8roBI7e/eiIiehRJ5eqaERcib+/eiloa+H4Ue67pOANzFvwuHZdG6nqNkEAwSNeSz2YZ50ee6dedwBB921V51YRYtnaTZQ1MTsY8HO+oaoUrQ6k6roJ7T/BkgeOUrs4kcnf2u/CrfGER1/mqaTzidFJSxOwiOpdPm4XRcVlj5E38QQfIqGt83gPupG1hF3NnoVFUcCbXsPuujdRdsoywWsPYKeUcgg7e9impqCWQcgllv5fddJb+X3REZe/zK5dT3v3T+bLtcPpA3M+ZH0RFFh6geMzXHXSeVrjwXVSRpJ8zHqsqsMv6g0NMZtom0nTQjxXnuIurVnxTqVC02PaMDkYBtqq+IB+7QdeSkWnLY1Xt6VQ7/AEI+y7abC30VY1G3BqEEWIJEzaPqPNWG1mkwHA72INlYorrN7hJzrLpJw07/AN0RNCWVEdURDk1yZke/eq6RFFWrZGZomALDwUVDGl2tNzRzI7thff0VlokCeSPgN/lHkF1EwkzRApgaADuCa4iEnJoREIQhESOo8fsmhCIhAKEIiEEoQiIBQhCIkdvexTQhEQkN/eyaERCChCIs3F0pF3DQzsIjR1zFpVDhdJ0/LDZiJBLrWINpBnkvQls6pCg0XDQDzgTfVVOha7fa7+Knn0pV3YFhMloJMXcATbr3SpaWFY0y1jWmIkNAtytt0UiFaoIS3TQiIQhCIkNT796poQi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6638" name="AutoShape 14" descr="data:image/jpeg;base64,/9j/4AAQSkZJRgABAQAAAQABAAD/2wCEAAkGBhQSERQUExMWFRQVGBoXGBUYGBobFxUUGBoZGBcYFxgYICYeGBkjGhUYHy8gIycqLCwsFx8xNTAqNSYrLCkBCQoKDgwOGg8PGi0kHyQsLCwsNSopLSksLSw0LyouLjAqKS4qKi8sLCwwMCkqLCwsKSwsLCwsLCwsKiosLSwsLP/AABEIAMoA+gMBIgACEQEDEQH/xAAbAAACAwEBAQAAAAAAAAAAAAAAAQMEBQIGB//EAD4QAAEDAgQDBgUCBQMEAgMAAAEAAhEDIQQSMUEFUWEicYGRofATMrHB0ULhBlJikvEUI4IVcqLSsuIzQ2P/xAAaAQEAAwEBAQAAAAAAAAAAAAAAAgMEAQUG/8QAMxEAAQQABAMFBwUAAwAAAAAAAQACAxEEEiExE0FRImFxwfAFFIGRodHhIzJSsfEVU5L/2gAMAwEAAhEDEQA/APsyESsw17mHm3/9Ov8A2qxVLSBTWezGZSTM9C+2o07PL3upf9f0b/cf/VEVtJxsVUPEOjf7v2SHEujf7vvlRFdQSqtPHZjAy7fq35fL/lWgERLMOaWe/wCxXSR297FERm70T0+iaERKen0SDjyXRXnOMcRNJ5H++4EZjk0bpzuBzvYOFl0AnZcJAFlegfVjUeQJ+gTa+RMfUehCw6PEHVWte6kGy6wc7N2diABInlAUmE4iDrdzSJB7MQJJEkWkELhIaaJXWjNsFrGt1Hn1XQfPLz/ZZ9V5s9hc4SLAk78p05q07FdkHmJ3sO4j6oinnoien0Q3QTqmiKP4wmPwq9aoSYD4EOOnKIEi4EE3F7K3Ovd+VRxNdr5FyBfSwgX1bykeKLoVehjeRqPG0EHrfN2hFgrf+qIeGw4yJIOXs2kXm17QddjYrI4HQtVpkBzhEOsIaQ4NgEQHdk37uS16ODeGx8QixtlYNZvYba+C4RrY2XQ6xqrTX9V0q1Cg4QXVS4RGUho1i8gSVPA6LqiuknFGX3JSI0ufYKIukJQfYRdETQlPRNEQqhwbp+Y68xv/AMVbWdVNWTBP9rj6gwsONxrcI0Oc1zr/AIi/mrI2ZzVgeKmbhHfzeul5t2fC6X+jd/N6/wD1VM1K/I/2u/8Ab3KfxK17H+0/leb/AM9H/wBUn/n8q73Y/wAh81bbgju4x3j/ANVIcF/U70/CpsdV3kdMrvrK0qcwJ13W/Be0G4skNY5tfyFfJVSR5OYPgo24WDOZ3p+FMhC9FVISOya5ebIibmA/5KA2FRr8WDPmaReOcERr4GVFR4kXgyCOUGJv0Ii3VLXaOnetGrVDRJ0+nes3HYuAMkmZJEk2gbb3XNes4HtBwA2BLpMSAJJ25LzdZ5qOkVIvLSwkPYCLst3X/wC1UTShgVsTM2vIK8w1AH5nFrJJbDQSRJ3bN7an/FOvi21HNa0uDi6LCxDtZtoDvylaL67nwIcX6AwL/wBoWfi69RolgAqA5gLbajtACenJUkFr8h1r167lqg7beI3TzUgqiiA1rS52YkuFpdqLOyiZgdI1VzD1nudHwnAEXccpk2IuCTew05rPo8UpYn/8lPLWH6YBad3GJHqfOFuUmH4ZLC1hPyyAGkwQJBmBe0TpusUmEkkl1NNrlzH9KOcBmate/qtehRyjUk7yd1KqeFpvLWy/a8ZYneOzzVhzsoNyYExFz3RqV7IFBYVw6rMxmaecD6Ha6w+IVTTpuLpAGpkfLoWwDpMaAHZabcQwkuy1AbT2XDab+X06KvUrMd2mCJvfM3NvPab12BUZDTbKk1pJoLOwFcNqMcHZmVWi2aADJylx8TH3hekpSGmwHcSb76gLzeJqsZUJdMZ2mNRo0A8rELbovAMFgDjIkMI8Jj1lQidd6UrZm1Wt6BXco5IDVXNWrJHw2xeDnjnlkRvDfM8r9UKrySHMDQJh2ac3I5YtI6266q5UKYvA1IC5NQTqLTv3LuEt/fVERnHMeaRqDmPNdQiERAKEIREIQUo6oiHIIPP0SLPf+Ew0ckRcz/UEAnn6LtCIuQbmx9Peycn2Ub+/e6HPjn4An6Ii5L/TvKx+M8RyN0kvBgOHYgWdmAvz71I2rne4ZZgEBzsphxkZcuoI10WfxGgajXMNSQLNe2BJtI3jQi3VUTyiNma/PmrYmZnUQvN0ab2OdJPTW/jutHAVC0iW2O+XNGsEadyrDhDt3PA6u26ABauHohjNSQIudbE6qbsQ1xDAQSd6VzYuDGa2+6tViZu8tNp/3CBvFhLRssLiUCXZc0usD6kkNkbjnfZbLRmMZiAQRa+hvMz/ADBVMTgiwc+9xi8zI/ZYpxJDRj258/XirI33VAao4Zh6dSC1rc0AubBmYjfWNJKsVKI0yRoJt0vYyYaJvyWhwHhTKDc0dt0SAJy8hYT3yruIotDmkACQ7be221pVeGfFE8tbZB6qocR5F0DrtssKpg2uAAGVwsHQZHcTqO7v1XeF40+kGyC+mWyQCS9pi0c27blS8QqZLc9CAT9JWfhgQ5uo3GthaxE9fZ13OxcLpuGN/oqIc+Usd66r02CxwqyWQQDEh0kHqBp5qzkP831/KyH0O2HWa5vyvB7XKCIgt6E/tP8A6o1IaQAf5hBGxgB2hI71c2yLVdhXX6G5N4sCdhyusLidEOqsOacgIIuHDNESHEkD8rXwoADmkt7muM2sbWjTZZ2NpHPImYNjJMW0J103WXGOkbCeFur4WB7u0NFn1MK0sdGawm8z2TmAueinweIDAWm7Znth31efQdFDinmbCJGrgRP/ABsefpqst7jludLG0kEcge5eVhrDc0hLnb62C1bJI36aU2/mvcNqEAZaZgbDKAddJNr3U4d0Pp+VT4fjs7AQHOED+X7wVeX0C81LN3++5IOF/ewXSTfz9URMFCRaOSMqImhKOqaIhCEIiEm6JpN399URNCEIiR1CqYjCFxkkH+kNA06uJVs7e9iocbSL2FoIBNpK45waLKk0WQFkE0mNJYWh06N3PUgxN1kGtFiGxpJG+0nTrBWrW4U9jTmhw08DzVMZYLQCO8Eep1XiS4sRu4e48uei9E4YO7TXcvr4qXAAVZMmBYtyzB1mwnL72U7cI6SG6DVzhAHeDeenmRIWFTxDmHs5gdJBAt5zFlt4PiLsgFryBbzP1Mr0J6wh4jyMuwoa/wCfFedDiPeTko39PXwVrEYZrWBwElgF+YOxI1s4+JlZ7cWAZDHT1Iv5Eq5iazntjx0N1mzf9u9YsZjZYn1HtXTmrpA5n7ls4PiTqlrMPiSe6bDyK6czORmDnEXGaw8gMoWGyuJsbjkbhWRi3n9R81gw0hkkAJo8kbNpRCtvexxyvblAsINhfoquI4V2iaZcQdRBBtycRlcPd0UMLVebAHwj/wAp+y6c5zZbOhvBtK2Y2MQu4zHdo8uv2V+GLi/RNlRwAAJjQ6W5gg3nosKjj/iYt2HgBskZmtIdIEkZhbmJWkKgdeL9QZHTRYVGm7D1RUqNa4GQTvB1InR3eq/ZZfxH5n6kaDr/AJ5qOOZQa4DS7OnJafGcblpmm57uxdhzOLiWkkaDod7R3LWwvEKNUgsEu1gxmBjaSCvP8T4pSmKcvLr6mADa459PZzRhWzqQQeZsVtjaSDxHFps1z+Y6dFW9s7n5oWgitda+S3a+PdVcSQRGgIMAckOwhLXusS0DaQZN7EHRunfss+liTMl2YjXck986+C9FhKRp6gySTAEgWA26D91RLGY3Ak5ua1un/S6FLhIc2iS4NLg4ZBmYDlMSZcIAi45wtXD4x5mKZd/zYZPSLT0toOcrMoQ1znQcjiM0WLHCZsZsZ0tfnNt3CVA5stnLsSZn1JXqxSiQWF5xaQL3XdF5IktynlIPqLLpmgQ7Qpgq1QQhCERLdNIan371TREIJQQgBESzJZr6cl0SqPEMSxkF4BGwJuTbRvjr1RFPXxOXb1j6x+FBieKBkA2J5kCB3yQsp/EBkdmpsDiSW6AN0gbd8/RUv+pvaIdTMbGRHO1zY8lldJJIx3BrMNrI1VlNjoyXXgts1apIhwy2Omuhjbb7q7Sr5rRlcNiZBHQg3E/4uFlnHsLQQ46fpF9DrMjf3u/+ptLm6iHC53m0evmVnndERRd2vHmr2MJ2Gi2W05BzBpB5DzWBicKGE/yje+i269aG9mJiwHqqFSnmPkZ5W0981ljhjkcDJsphz2tOTdZdDDU3Cwm/X7qyGRGmUaCLjxn7K43CDxvfxVZwgwoe1ScQ5ovsD6n15qqCPgAmtSoqrjLYmdxaI3kkfRN9KZnSPLxXDnF05em0fX90sQwkiFB2J7FObauM1iiLVchW+H0XB7CRABBk8lFhhDxIMTyVt2IaP/2NA5OF/QhRwGDE9uJ2OwWdjG1bzX0WjxTHtpiSSSflaIjvmLBeedjS4kkC5Jso+J4lr3WuIA31ldcMweckt/Te8k9AF778DGY/1AjJ2h9McFDWrmbC28KbCCHtJO510u07wealxgIaSQPCRqYF/JVcJSzOgnKBJ1J2O9ouVgjwkLYnPedgrJ3SiQAc1oN4Ww1/jlrS54gXzdoAyQYFy0DyPNNnBmucXOY6TcyRGbf5XTMyqp4c5zgGm0SSZJBPUm2nqqH/AE97XQG/2jXrI71TYDRRsLZFESLzUfXerzuGU2EktJh39XeLDoQpW1LiN5EOnXxvoCqDMf8ACaWZO0CbaQe5d4fjTS4Zxl66jWe8Wt4r22xtMIc5o2vZeM+Q8cszWLruVupjgxuYgkTEQQT4OjafJWcPxB3ZyGZg35ad3gFHjsM2s3JmAIP6QTePAqlgqfwqho9ojXMQZuJ3J8plZBLhdmmnHp6pWGOcS6C2gL1AxQi7wDYkG1ibaxax8ipGV2mIc0zpB53WZgMslrml0OIEtB2B3uDfTlC02YNjTIYwHmGgHfcDqfMrSDa4QRoVJPRGbvTQuri5a7377l0k0WCaIhCEIihxk/DflEuymB1iy8bjcW9xa6Q2A0Xk6DXukr2WKb2SbyAYuQJ6wVkcLweVrmnKZiS5pi06X9VRK/K4A7c1ohcQNAD4rzv+pc6q0NqjPMOpuEW1lhm4jleVpuxYY4tJDTOpiI6jaR1WZ/EeBpvrFrBlewRIzAB4O5vA0Whh8DZoqPc8iLucCY1LZ1hUMjBcXxdefl3fVONM1+WWqOoI6cgR18NFYr4bMycuad2iAZ0gz1F5XeD4e4Obm0bfWSSNOe8HwVylXBEF4iI+Q6RAggx4wuqOJzAa7aAkecQFW7DNe/M4UVY7EFoGVSvLot5LmgXbkEd153m5+i7DT1PkqOJxxMZNOf20UmQuc7KFIzNy5lfnVZ9fH0TP+4wEGDLgLjXdQuxTiO1z/bZRPadgDzOi5Lh67L10PEg0U+YEAgmDERfX7LrOJjdR0xcabK2aXMzY6gdOizjAF4NOVTnCNwKgcLXWPVYWmD4HmFsPwMdqDG038uX7KLE4fOI32M6eijgcU7BTFjtjofuF3GYYYqMOG42WPmvE+n3W1/Dmr+fZI75I+6yHsLTB5+Cv8GqFr3Zd26na4238wvrMQRwiV4GFaTM1o9aLTx+Alry3btARr+qPMLKwWIYQQHgOnYtnWwAK13PcdXuE2/QJ6WErzrq/wjBflcOenLSQV4MrWyxObdbL6KnB7b13W4MQ1rYzwQLuOoAEk9bSpsLXDuyHsMa5SSZ5nkZ57rALXOJdIkiJAtHPtG25UwxRp/JqbRz71KTDsw8TddfVqvDyvmkc0DQc/wCkcS4I973PpxlN9bzvHjPmsV9BzCWumRzj7bL1eKxrW087iQ0DQZSSeVwZd/nuweK8XpVGdlrviWuQLAa6ayFk9me0MZPJldESy8tgft8Tdbb+gsOMhhjslwB3on+ufgr/AA6lmjtOgtHIXiDcCZHeqfG+GF5YWPhtw5zpNwRDtZJvCMDiyxrJJ0MkDY312sVqVq2ZgyhwAB1BjuJIspNY/C6aVZK9OXLMBm50jDtlzXh5cY7V4BcBlzERuF6Gi+wFzbVeYwocQbCRuDoNNYmd9FY4FiAyp8Mixkh5G9t5iDPLUpgIHNe54PZI0HTy/wAUMSRoLXpEnaJpO299V6ixpoQhEQSlPRDtE5RFDWq7SATA0tfadL6eKxMQC2C1xcHEwcx8QSBYjlC330wQQRIKw6nBHh3zSxvaFyS517kGzTBvGsTuVF1c1Njy06LPPDqbiXupgvd8xIn1dfl5Dknh6FIEupsZJ1LQ3S3K509FYdvGsQPP35Ie6L/T6LpLY22dAjiZHaDVRtq9r5Q4ACxFiTfbeI15q7RxbTYyDOhMyJ6rIw7Q6Zuf1A8+nTl+ynayLgR9vcJJLhw0WdSLvdUhkxedNAapadTFOtlgd8xHgs11PMTmaDBO2knadirNOoCdIcBvF+5dAEzaD5+9V5J9omOVsUbcxPL16HNelJBFkzbLODcthoItspadZSV8EHaSDymJ8W96rfDLbR5kn6qeJM8TyX7E+I/Ctw/AmZTNwPj+VZY+4PVXW0mkyAO/rZUW4QmJMeOvepqdCCDPkrveBAwudsF5ohlcdlrvLIAOXaZMGFnYyjldb5TcXtG8HortHGDR3nCWLqNLYBuNFjhxsDiH5gPHcLTNC8soLErBr2m4kXn8p8FiXSIkAAEROs667IxrjcC+bbp+r093ULKt4sTyDriOf+F6EuKIbw26g6rHBGGPEhGq6xuHL3NNOKcFwzADTcm1v3KkwfDQZ+IXPNzmcL7aRqLeqOPA0nZc4gglpMAi5sYtMgrL4RiXPrSXuORp5mCbaeJVRLnAsC3yNcSC06FemxmEY+7HAOIkCIzfaeqy8Lw8QToXa2+p71fbjy4XJAiflIb4l1lWLg0SXWJkX5mfqVKGABuad11p4KDpHw9lgq9VlfxBQJLGtEwCSZ3dYf8AxVbhvAHP7T7UxYyRJ6Dl3lauIwFSq5z2tOUAGQRaBcdTeU+B8SM/DABaBmzXmTAumI9ozxxcHC5QSaB7uv5pYJMDFNMJJSSTWnL+lZq8NZGZnkCCAeY6+MKGu9wY5ok5iTaDPKRlnQDSdFeqvJBA35be7FVTQAvJbH9R+5iNFRgYJYWfrus+N6eJWvEyOvhgaLjhzHgHM3cGDIkCbXbMXGy0cLgGmmJY0kHcyZEjWJIkT3QqjiZJzd9hEBTUsRDokXO+onK05bROhknfotUxtlxnnrSk2LKaIVrhvxXdt4AOmUkyAJk3BvfnFhzWnvqqWDcx+hYf6YaTBuPqCrzR6QPfmtV3qs1VoiU0IREJN0TSG6IgmNVHVZN8xvoLR5xPrqpS2dbrkkaW7kIsUgNLy2I4g1tRzYsCQXA2B5cxBmfcROaXOgEzyBsLxJtYKx/E2Gio1zBd4MyNxv6hQ8LkAtykR97T3j3osuKwrZcpL9OY6rTg56e5pb4H7qc4KJOe8RdsjwAvy3Kr5BmuBm1DuZGvI2tbqFea1wFgHTeCdOgslVo5htOojTMO/mDE9U92jGwW2UF4Nbqt8Ui9uh2/ZWcNVm159+azntZre8aW6R4R6K1hKgGrrHr+6vgjYx9gBeHI57hRtWXOIMBrj1kfcynEwSI6ECfQocRraBqhj5vkt1OX0ifOFficVDh23M6vXRQihkkPYCZIO4/HquGsDQAD5mefOVYFdw0DPI/lP/Wu0OQ+B/JXg4n2lgpwQTod9D9l7GHiliFHVQtOskfsk+tGxPcR9yFI7EB9soaYkuBBkbCYET9lw5hH6/7oI9IPqvIPsh8jeJAQ5p25H+lo4wBp2igxNAPG02jpzBjY/uq3aG0R1GmxiZjqrVWs4a5drB1//KAgYlus/UQdSHctN+SqHvWDFObohayTVQ18BXcB2mnXLLhALrk2mxN1T4bh/gucHkGct2uMC9wZGpnlAWtg8QDQebdlxDCQAbjOIHMGY6AbhUcCWuOV7XGRYFtiZ/V4X6r28Pxb7el1vv65LltcC7kOiq8ZeatWKE1GgCQMxa128EDTqYVMfElpaDHVrojfaF6LGOyjIHSSILYaMoOpMARa0fgqgzEX3iP5CL9Sei0zyOfTGjZZMLG1pL3nVy6ZiXBgmJc2SSAC2RcCRaLo4PhWsz5MpMjeLCbWGqgfUiS6AO822Gg5kaHbwVbEmi/5qjSdB2ojfmrDCzLYHaG3mtEzBxGuAoa/heho4VxuA0OO+/WLToJuuzw15MWA/mkiDyt43Xn6P8RVKQDCWkC0OF4Fo6r0+HrCtTzNs0iIgajUH3yWJ8z3aFcL3BZfHMA6nhnuDtADIJnUTcmf8rLwuIFekLE5bOvqd9ZsQQVqfxrismGDXZe08AbaX37lDwmgz4bfh9phuXSN4uRqP2VM73xQCTXU0K9fL6KiOe58t7Cz8Vt8FGVjWgQBPM+sX81pN9/T7KPDta1oAgAeAspGaBe9E0tYGncALM92ZxKaEIU1FBXDhfn6af5XaTtkRcgf0+sp5jy9V0hEVTiWGzsjQ3g9Y5+CxxgnsaTO4E3Oo3g6yRdbuKbLdCb6W3teSJC85VxT89RhpBoYRlMCX7zygWtO2qyzQ5iHhaYpHBhHL1soauOc1xBILQO1oBzOs/iykr8SYGy09oxbe03tqLqDF4f4g66EW07jrZUW8HbJljYkSS1uoi9hyjyWyPIWjuUTK+iAd0qtQOJOpOpjXvOi9FwZgbSByzJNgBz8OSxKOCbENgDllLR331W7w7ENbTa29uWmpO3erMS4OZTVgwbHslt/T7KxWa0tBDIM7tAKBgXkaC/P8K/SZYE6z5Xt6KYleJL7MZiH55CdqAC9Q4kjRqoUOEgawOjbeqtig0RDR5dCuvidD5FJz+/yK1wYOGAUxvmfms75Hv3KVSiCI25W/CrVeHzyAGsmbd0K4H9/kmtahZXnMbiGtlhc3MBpMC86HSdd1g1cV8Qm4JESJjqJgeI717jF4cG4Am/jbl4DyWVj+FOqlpBbI+YmQI57qAk7eVw05LkrHOjzMPisvB4B1RkkgNB0mYJFzp0HkpasMbLcwcIAMDcgTbvV6s1tPIxojKACYiSbn1WXXwVSo4mwbJyiYFpEwN7alUOxkMjX1rlNeBr18VZhoXMc0g1pZ79dlTfWgHtCb7d8yZueq4ZESZHLaV3Vwhbcw0g6n1v4KKvRc8EgS1guRcDujUwdlGNtjiycth5q/E4h0j+Gz4nyBVzCVXOBsAJtab63vdWqWGdvHl+91V4TUBAaM0tOhBggze8LTq1YEnKO86noVn94bIM0exWgsc3R+6y6vBryHa8/P34LU/h+m5jajXkNbZwuI/qnpAG4Q14IFrEa6jzVfFfKQSZnS03NiO77KgszJV6KbjbqNfIJzFji62psZHaiZt5ahS8FwxD9XFoGhGh0EZRbz5qjg2VA6SJbsTYeMFwOnqvR8Mo5WiIgyZG57o++y2YbMRkOrRqDy+XX4LHJTTmZzFHqrZ0/PXvTLRyQ7b31+ya3KhLKmhCIhJ2iYKWYIiaFy11tD7707oigxUi8jLuIM+hg+SxuI1hn+RzOuS5HfGUDT3p6COqjdQDhDhPeg0NrhFil5n44+UOMjlb0uBryWpheFx2n8vlJvPM2Cvt4dTGjGg84v56qdrABAEBcyi8yuMnZDBsuG02gQ0Adw/ZAZyJ8gPsu2mya6qly420+icnkusp5HyRlPI+SWlFc36ef7JOn6fVd5TyPkjKeR8ktKXN/Y/dF+nl+66ynkfJJEXFRkiOfeNjuDZVzhi1pv1gW841Vo7e9igM7/MrhFrtrz+OEU3BwBkiBkcSToQ2Yk67c1ku4hEDJBaTtmN77TsfRez+GR8sdxsPQSvP8Tp0m1wakNzgyATAe0thxsNQT0ss7cMxtkD1qfjuVfHNlIvZZWMZ8amJJbB/TbNykEdei4oYkUmZajhHSxItFs4BOp0WjxLChpgdltoOboCb73Ky+INZIae1EEHWxi4nVZmYkZuGDtZofX/CpBjXyFx2O/krPDajXglogA2cWgTsYgyr3xhPaiOZiAenRYGKxhD2hpc4AC7Wtyme4RYWlbL8bDM4bPiAO/dQiheW6Nocle5waeg8bTfjBnDC4NBAMk7kmNDbRR46A3O55kTlhp1jQZhDiQfCUUoeMzqczaLHKBMwbG5K08HgGO7MEgAayeoy5j01HRQbiG8Tgtac913d5+CZ8tPvsrvg+DOVucmYkgNgA8sw171pVMFOj3tgAdk7DvBv72CsZe/zRHVeuBQpYHOzG1Wp4GCP9yoQLwXAjbW0nfdWlyJk6e/8AKc9F1RTQlmTRFy0WHcukmaDuTREhumlv72/yh07QiJpNSObp6pCen7f4CIu0JNnePBNESbopKOvh+FG339fupKOvh+Fw7Lo3VatRaHEGpUBI0Exck2gcz9tly3JaKtQ+fKOU/uVfq4drtR6kfRZtCpQrOLabzLRcCemuYahUOkY0hriATtrv4K8ZiLCl+KwB3+6+8bHswdrcyuH/AA4g1Kg0v2ptI5dfRdnB02mDUI6EjnPL3C6pYej/ADB3KXacgIVi5mKKbA8nLVqTryjXQkf1eg5Ket83gPupKVANmBEqOt83gPuut3UHGwozt72KaR297FNTVaFl8U4e6oQQGktmJHMixkmbewtRLf372XCLFLoNG15Pi3EqoLgGgOaQLzy6WuJ15brAdh6lBrDUeTnEtYXC3/EnXeRzX0TEUMxu0EdXfaFQxPAG1Kjaj75RAYbt7zaSfRZ24ZjCSzS9T3qRfrda8q/K8ZWzty5mv7TczdpE3+Xr0K06NFppDM4kOAtBt3i5NxF1tcW/hZldphxpvtBBdlEadmdLzAi5J3Ks8M4Q1obmaczQBB0taZ0cVItksBrtFr4kRjs6nYilk4SmGNAaBtpAnW5W9wwHKZESZi/Ibnx81clJv5+qjHhmMeZK7R5+KzPkzANAoBNBXMnkPM/hMdVpVS4a87xrz8Ew8nSD4+XoumiyaIkE0IREmaDuTXLTYdycnkiIOya5cLap5URMlc5r+9v8roBI7e/eiIiehRJ5eqaERcib+/eiloa+H4Ue67pOANzFvwuHZdG6nqNkEAwSNeSz2YZ50ee6dedwBB921V51YRYtnaTZQ1MTsY8HO+oaoUrQ6k6roJ7T/BkgeOUrs4kcnf2u/CrfGER1/mqaTzidFJSxOwiOpdPm4XRcVlj5E38QQfIqGt83gPupG1hF3NnoVFUcCbXsPuujdRdsoywWsPYKeUcgg7e9impqCWQcgllv5fddJb+X3REZe/zK5dT3v3T+bLtcPpA3M+ZH0RFFh6geMzXHXSeVrjwXVSRpJ8zHqsqsMv6g0NMZtom0nTQjxXnuIurVnxTqVC02PaMDkYBtqq+IB+7QdeSkWnLY1Xt6VQ7/AEI+y7abC30VY1G3BqEEWIJEzaPqPNWG1mkwHA72INlYorrN7hJzrLpJw07/AN0RNCWVEdURDk1yZke/eq6RFFWrZGZomALDwUVDGl2tNzRzI7thff0VlokCeSPgN/lHkF1EwkzRApgaADuCa4iEnJoREIQhESOo8fsmhCIhAKEIiEEoQiIBQhCIkdvexTQhEQkN/eyaERCChCIs3F0pF3DQzsIjR1zFpVDhdJ0/LDZiJBLrWINpBnkvQls6pCg0XDQDzgTfVVOha7fa7+Knn0pV3YFhMloJMXcATbr3SpaWFY0y1jWmIkNAtytt0UiFaoIS3TQiIQhCIkNT796poQi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0CA7B-0F39-4703-ABB9-6127A148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97A3A-052D-4561-8BB5-24F249FA35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22D68-4738-4FE2-B32D-6B1226DAB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3" name="Picture 15" descr="C:\Users\jward\Desktop\indigi_map.png">
            <a:extLst>
              <a:ext uri="{FF2B5EF4-FFF2-40B4-BE49-F238E27FC236}">
                <a16:creationId xmlns:a16="http://schemas.microsoft.com/office/drawing/2014/main" id="{04000F48-AE38-45BE-ABBB-D31F790A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684568" cy="685799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8B052-05DA-4C3C-B3F9-7B761000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Worlds oldest living continuous culture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9E0DC-F12D-4537-8CE7-7B6D47E5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6365" y="5550568"/>
            <a:ext cx="4848965" cy="602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700" kern="1200">
              <a:solidFill>
                <a:srgbClr val="E7E6E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114A9-5FF9-48F7-91A3-702384DE8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3"/>
          <a:stretch/>
        </p:blipFill>
        <p:spPr>
          <a:xfrm>
            <a:off x="238226" y="299363"/>
            <a:ext cx="3120339" cy="3049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6E219-9A05-418A-936F-A6539388F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8" b="19737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85CCC75-E897-4EEB-9CC7-0F526F9EE3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7" r="10194" b="4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F302-10DD-4D22-AA72-5D67800D5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So who are Aboriginal and Torres Strait Islander people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9ECF-5798-4FDA-B565-0360D78D2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9" y="1151731"/>
            <a:ext cx="8337929" cy="52763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Population 761,300 = 3% of the total population.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Heterogenous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More live in regional and remote Australia than in cities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Young population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Very disadvantaged population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Health outcomes much worse SMR 1.3 x non Indigenous population  </a:t>
            </a:r>
            <a:endParaRPr lang="en-AU" sz="28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rgbClr val="0000FF"/>
                </a:solidFill>
              </a:rPr>
              <a:t>Many efforts to reduce gaps in health </a:t>
            </a:r>
          </a:p>
        </p:txBody>
      </p:sp>
    </p:spTree>
    <p:extLst>
      <p:ext uri="{BB962C8B-B14F-4D97-AF65-F5344CB8AC3E}">
        <p14:creationId xmlns:p14="http://schemas.microsoft.com/office/powerpoint/2010/main" val="9445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AA2091-6554-4092-9FD1-F4C60A26BC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b="0"/>
              <a:t>Area of residence, 2017, by Indigenous status</a:t>
            </a:r>
            <a:endParaRPr lang="en-A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8706"/>
              </p:ext>
            </p:extLst>
          </p:nvPr>
        </p:nvGraphicFramePr>
        <p:xfrm>
          <a:off x="292381" y="1362976"/>
          <a:ext cx="8660549" cy="45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F0E9F1-8A2A-4ABA-8A0E-B2720CAA6F96}"/>
              </a:ext>
            </a:extLst>
          </p:cNvPr>
          <p:cNvSpPr txBox="1"/>
          <p:nvPr/>
        </p:nvSpPr>
        <p:spPr>
          <a:xfrm>
            <a:off x="1473958" y="6400800"/>
            <a:ext cx="732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rgbClr val="0000FF"/>
                </a:solidFill>
              </a:rPr>
              <a:t>Source: Australian Bureau of Statistics 2017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18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4441-97A5-4F59-A2EE-5357BA0E3D9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482533"/>
            <a:ext cx="7772400" cy="706437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HIV and Aboriginal and Torres Strait Islander People </a:t>
            </a:r>
          </a:p>
        </p:txBody>
      </p:sp>
    </p:spTree>
    <p:extLst>
      <p:ext uri="{BB962C8B-B14F-4D97-AF65-F5344CB8AC3E}">
        <p14:creationId xmlns:p14="http://schemas.microsoft.com/office/powerpoint/2010/main" val="333301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F52AE4B-9D65-41CF-B5C8-655A23746722}" vid="{D81583D3-C53A-459A-A971-B2AB3804EE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970</Words>
  <Application>Microsoft Office PowerPoint</Application>
  <PresentationFormat>On-screen Show (4:3)</PresentationFormat>
  <Paragraphs>218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             </vt:lpstr>
      <vt:lpstr>Acknowledgements </vt:lpstr>
      <vt:lpstr>PowerPoint Presentation</vt:lpstr>
      <vt:lpstr>Indigenous Peoples of the World</vt:lpstr>
      <vt:lpstr>PowerPoint Presentation</vt:lpstr>
      <vt:lpstr>Worlds oldest living continuous culture </vt:lpstr>
      <vt:lpstr>So who are Aboriginal and Torres Strait Islander people </vt:lpstr>
      <vt:lpstr>Area of residence, 2017, by Indigenous status</vt:lpstr>
      <vt:lpstr>HIV and Aboriginal and Torres Strait Islander People </vt:lpstr>
      <vt:lpstr>Data and Aboriginal and Torres Strait Islander people </vt:lpstr>
      <vt:lpstr>Reporting of Aboriginal and Torres Strait Islander status at notification, for selected sexually transmissible infections, 2017, by state or territory</vt:lpstr>
      <vt:lpstr>HIV notification rate per 100 000 Australian‑born population, 2008–2017, by Indigenous status</vt:lpstr>
      <vt:lpstr>HIV notification exposure category, 2013–2017, by Indigenous status</vt:lpstr>
      <vt:lpstr>Social and cultural determinants of HIV </vt:lpstr>
      <vt:lpstr>PowerPoint Presentation</vt:lpstr>
      <vt:lpstr>Constructing a HIV diagnosis and care continuum </vt:lpstr>
      <vt:lpstr>THE ECDC HIV Modelling tool </vt:lpstr>
      <vt:lpstr>Estimating number of Aboriginal and Torres Strait Islander people with HIV</vt:lpstr>
      <vt:lpstr>HIV infections per year ECDC modelling </vt:lpstr>
      <vt:lpstr>Estimate of undiagnosed infections </vt:lpstr>
      <vt:lpstr>Mean time to diagnosis </vt:lpstr>
      <vt:lpstr>Aboriginal and Torres Strait Islander HIV Diagnosis and Treatment Cascade 2018 </vt:lpstr>
      <vt:lpstr>Proposed SAHMRI study</vt:lpstr>
      <vt:lpstr>Definitions</vt:lpstr>
      <vt:lpstr>Aboriginal and Torres Strait Islander HIV Diagnosis and Treatment Cascade 2018 </vt:lpstr>
      <vt:lpstr>HIV Diagnosis and care cascade  2015-2017 </vt:lpstr>
      <vt:lpstr>Estimating Indigenous MSM population </vt:lpstr>
      <vt:lpstr>Summary </vt:lpstr>
      <vt:lpstr>Where are the gaps that warrant further investigation? </vt:lpstr>
      <vt:lpstr>Finally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dc:creator>James Ward</dc:creator>
  <cp:lastModifiedBy>James Ward</cp:lastModifiedBy>
  <cp:revision>46</cp:revision>
  <dcterms:created xsi:type="dcterms:W3CDTF">2019-07-20T19:38:58Z</dcterms:created>
  <dcterms:modified xsi:type="dcterms:W3CDTF">2019-07-22T12:44:06Z</dcterms:modified>
</cp:coreProperties>
</file>